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9"/>
  </p:notesMasterIdLst>
  <p:sldIdLst>
    <p:sldId id="258" r:id="rId2"/>
    <p:sldId id="291" r:id="rId3"/>
    <p:sldId id="261" r:id="rId4"/>
    <p:sldId id="287" r:id="rId5"/>
    <p:sldId id="289" r:id="rId6"/>
    <p:sldId id="288" r:id="rId7"/>
    <p:sldId id="290" r:id="rId8"/>
  </p:sldIdLst>
  <p:sldSz cx="6858000" cy="9144000" type="screen4x3"/>
  <p:notesSz cx="9931400" cy="6794500"/>
  <p:defaultTextStyle>
    <a:defPPr>
      <a:defRPr lang="en-US"/>
    </a:defPPr>
    <a:lvl1pPr marL="0" algn="l" defTabSz="855970" rtl="0" eaLnBrk="1" latinLnBrk="0" hangingPunct="1">
      <a:defRPr sz="1685" kern="1200">
        <a:solidFill>
          <a:schemeClr val="tx1"/>
        </a:solidFill>
        <a:latin typeface="+mn-lt"/>
        <a:ea typeface="+mn-ea"/>
        <a:cs typeface="+mn-cs"/>
      </a:defRPr>
    </a:lvl1pPr>
    <a:lvl2pPr marL="427985" algn="l" defTabSz="855970" rtl="0" eaLnBrk="1" latinLnBrk="0" hangingPunct="1">
      <a:defRPr sz="1685" kern="1200">
        <a:solidFill>
          <a:schemeClr val="tx1"/>
        </a:solidFill>
        <a:latin typeface="+mn-lt"/>
        <a:ea typeface="+mn-ea"/>
        <a:cs typeface="+mn-cs"/>
      </a:defRPr>
    </a:lvl2pPr>
    <a:lvl3pPr marL="855970" algn="l" defTabSz="855970" rtl="0" eaLnBrk="1" latinLnBrk="0" hangingPunct="1">
      <a:defRPr sz="1685" kern="1200">
        <a:solidFill>
          <a:schemeClr val="tx1"/>
        </a:solidFill>
        <a:latin typeface="+mn-lt"/>
        <a:ea typeface="+mn-ea"/>
        <a:cs typeface="+mn-cs"/>
      </a:defRPr>
    </a:lvl3pPr>
    <a:lvl4pPr marL="1283955" algn="l" defTabSz="855970" rtl="0" eaLnBrk="1" latinLnBrk="0" hangingPunct="1">
      <a:defRPr sz="1685" kern="1200">
        <a:solidFill>
          <a:schemeClr val="tx1"/>
        </a:solidFill>
        <a:latin typeface="+mn-lt"/>
        <a:ea typeface="+mn-ea"/>
        <a:cs typeface="+mn-cs"/>
      </a:defRPr>
    </a:lvl4pPr>
    <a:lvl5pPr marL="1711940" algn="l" defTabSz="855970" rtl="0" eaLnBrk="1" latinLnBrk="0" hangingPunct="1">
      <a:defRPr sz="1685" kern="1200">
        <a:solidFill>
          <a:schemeClr val="tx1"/>
        </a:solidFill>
        <a:latin typeface="+mn-lt"/>
        <a:ea typeface="+mn-ea"/>
        <a:cs typeface="+mn-cs"/>
      </a:defRPr>
    </a:lvl5pPr>
    <a:lvl6pPr marL="2139925" algn="l" defTabSz="855970" rtl="0" eaLnBrk="1" latinLnBrk="0" hangingPunct="1">
      <a:defRPr sz="1685" kern="1200">
        <a:solidFill>
          <a:schemeClr val="tx1"/>
        </a:solidFill>
        <a:latin typeface="+mn-lt"/>
        <a:ea typeface="+mn-ea"/>
        <a:cs typeface="+mn-cs"/>
      </a:defRPr>
    </a:lvl6pPr>
    <a:lvl7pPr marL="2567910" algn="l" defTabSz="855970" rtl="0" eaLnBrk="1" latinLnBrk="0" hangingPunct="1">
      <a:defRPr sz="1685" kern="1200">
        <a:solidFill>
          <a:schemeClr val="tx1"/>
        </a:solidFill>
        <a:latin typeface="+mn-lt"/>
        <a:ea typeface="+mn-ea"/>
        <a:cs typeface="+mn-cs"/>
      </a:defRPr>
    </a:lvl7pPr>
    <a:lvl8pPr marL="2995894" algn="l" defTabSz="855970" rtl="0" eaLnBrk="1" latinLnBrk="0" hangingPunct="1">
      <a:defRPr sz="1685" kern="1200">
        <a:solidFill>
          <a:schemeClr val="tx1"/>
        </a:solidFill>
        <a:latin typeface="+mn-lt"/>
        <a:ea typeface="+mn-ea"/>
        <a:cs typeface="+mn-cs"/>
      </a:defRPr>
    </a:lvl8pPr>
    <a:lvl9pPr marL="3423879" algn="l" defTabSz="855970" rtl="0" eaLnBrk="1" latinLnBrk="0" hangingPunct="1">
      <a:defRPr sz="1685" kern="1200">
        <a:solidFill>
          <a:schemeClr val="tx1"/>
        </a:solidFill>
        <a:latin typeface="+mn-lt"/>
        <a:ea typeface="+mn-ea"/>
        <a:cs typeface="+mn-cs"/>
      </a:defRPr>
    </a:lvl9pPr>
  </p:defaultTextStyle>
  <p:extLst>
    <p:ext uri="{EFAFB233-063F-42B5-8137-9DF3F51BA10A}">
      <p15:sldGuideLst xmlns:p15="http://schemas.microsoft.com/office/powerpoint/2012/main">
        <p15:guide id="4" orient="horz" userDrawn="1">
          <p15:clr>
            <a:srgbClr val="A4A3A4"/>
          </p15:clr>
        </p15:guide>
        <p15:guide id="10" pos="4248" userDrawn="1">
          <p15:clr>
            <a:srgbClr val="A4A3A4"/>
          </p15:clr>
        </p15:guide>
        <p15:guide id="14" orient="horz" pos="725" userDrawn="1">
          <p15:clr>
            <a:srgbClr val="A4A3A4"/>
          </p15:clr>
        </p15:guide>
        <p15:guide id="16" orient="horz" pos="5488" userDrawn="1">
          <p15:clr>
            <a:srgbClr val="A4A3A4"/>
          </p15:clr>
        </p15:guide>
        <p15:guide id="17" pos="96" userDrawn="1">
          <p15:clr>
            <a:srgbClr val="A4A3A4"/>
          </p15:clr>
        </p15:guide>
      </p15:sldGuideLst>
    </p:ext>
    <p:ext uri="{2D200454-40CA-4A62-9FC3-DE9A4176ACB9}">
      <p15:notesGuideLst xmlns:p15="http://schemas.microsoft.com/office/powerpoint/2012/main">
        <p15:guide id="1" orient="horz" pos="2182" userDrawn="1">
          <p15:clr>
            <a:srgbClr val="A4A3A4"/>
          </p15:clr>
        </p15:guide>
        <p15:guide id="2" pos="3127" userDrawn="1">
          <p15:clr>
            <a:srgbClr val="A4A3A4"/>
          </p15:clr>
        </p15:guide>
        <p15:guide id="3" orient="horz" pos="2181" userDrawn="1">
          <p15:clr>
            <a:srgbClr val="A4A3A4"/>
          </p15:clr>
        </p15:guide>
        <p15:guide id="4" pos="3129" userDrawn="1">
          <p15:clr>
            <a:srgbClr val="A4A3A4"/>
          </p15:clr>
        </p15:guide>
        <p15:guide id="5" orient="horz" pos="2183" userDrawn="1">
          <p15:clr>
            <a:srgbClr val="A4A3A4"/>
          </p15:clr>
        </p15:guide>
        <p15:guide id="6" pos="3126" userDrawn="1">
          <p15:clr>
            <a:srgbClr val="A4A3A4"/>
          </p15:clr>
        </p15:guide>
        <p15:guide id="7" orient="horz" pos="2141" userDrawn="1">
          <p15:clr>
            <a:srgbClr val="A4A3A4"/>
          </p15:clr>
        </p15:guide>
        <p15:guide id="8" orient="horz" pos="2142"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63634"/>
    <a:srgbClr val="922B4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487" autoAdjust="0"/>
    <p:restoredTop sz="94660"/>
  </p:normalViewPr>
  <p:slideViewPr>
    <p:cSldViewPr snapToGrid="0">
      <p:cViewPr varScale="1">
        <p:scale>
          <a:sx n="66" d="100"/>
          <a:sy n="66" d="100"/>
        </p:scale>
        <p:origin x="2718" y="66"/>
      </p:cViewPr>
      <p:guideLst>
        <p:guide orient="horz"/>
        <p:guide pos="4248"/>
        <p:guide orient="horz" pos="725"/>
        <p:guide orient="horz" pos="5488"/>
        <p:guide pos="96"/>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p:scale>
          <a:sx n="120" d="100"/>
          <a:sy n="120" d="100"/>
        </p:scale>
        <p:origin x="1884" y="-48"/>
      </p:cViewPr>
      <p:guideLst>
        <p:guide orient="horz" pos="2182"/>
        <p:guide pos="3127"/>
        <p:guide orient="horz" pos="2181"/>
        <p:guide pos="3129"/>
        <p:guide orient="horz" pos="2183"/>
        <p:guide pos="3126"/>
        <p:guide orient="horz" pos="2141"/>
        <p:guide orient="horz" pos="214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emf"/><Relationship Id="rId1" Type="http://schemas.openxmlformats.org/officeDocument/2006/relationships/image" Target="../media/image4.e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image" Target="../media/image7.e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image" Target="../media/image9.e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image" Target="../media/image12.emf"/><Relationship Id="rId1" Type="http://schemas.openxmlformats.org/officeDocument/2006/relationships/image" Target="../media/image1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1" y="9"/>
            <a:ext cx="4303607" cy="34090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5625526" y="9"/>
            <a:ext cx="4303607" cy="340905"/>
          </a:xfrm>
          <a:prstGeom prst="rect">
            <a:avLst/>
          </a:prstGeom>
        </p:spPr>
        <p:txBody>
          <a:bodyPr vert="horz" lIns="91440" tIns="45720" rIns="91440" bIns="45720" rtlCol="0"/>
          <a:lstStyle>
            <a:lvl1pPr algn="r">
              <a:defRPr sz="1200"/>
            </a:lvl1pPr>
          </a:lstStyle>
          <a:p>
            <a:fld id="{06ECDDC0-EF27-4C47-B8F4-3086A1E580EC}" type="datetimeFigureOut">
              <a:rPr lang="en-US" smtClean="0"/>
              <a:t>11/5/2020</a:t>
            </a:fld>
            <a:endParaRPr lang="en-US" dirty="0"/>
          </a:p>
        </p:txBody>
      </p:sp>
      <p:sp>
        <p:nvSpPr>
          <p:cNvPr id="4" name="Slide Image Placeholder 3"/>
          <p:cNvSpPr>
            <a:spLocks noGrp="1" noRot="1" noChangeAspect="1"/>
          </p:cNvSpPr>
          <p:nvPr>
            <p:ph type="sldImg" idx="2"/>
          </p:nvPr>
        </p:nvSpPr>
        <p:spPr>
          <a:xfrm>
            <a:off x="4105275" y="849313"/>
            <a:ext cx="1720850" cy="229235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993140" y="3269894"/>
            <a:ext cx="7945120" cy="2675335"/>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31" y="6453638"/>
            <a:ext cx="4303607" cy="340904"/>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5625526" y="6453638"/>
            <a:ext cx="4303607" cy="340904"/>
          </a:xfrm>
          <a:prstGeom prst="rect">
            <a:avLst/>
          </a:prstGeom>
        </p:spPr>
        <p:txBody>
          <a:bodyPr vert="horz" lIns="91440" tIns="45720" rIns="91440" bIns="45720" rtlCol="0" anchor="b"/>
          <a:lstStyle>
            <a:lvl1pPr algn="r">
              <a:defRPr sz="1200"/>
            </a:lvl1pPr>
          </a:lstStyle>
          <a:p>
            <a:fld id="{42EB6FE2-2CAF-4C7A-93FE-7D00B71F633C}" type="slidenum">
              <a:rPr lang="en-US" smtClean="0"/>
              <a:t>‹#›</a:t>
            </a:fld>
            <a:endParaRPr lang="en-US" dirty="0"/>
          </a:p>
        </p:txBody>
      </p:sp>
    </p:spTree>
    <p:extLst>
      <p:ext uri="{BB962C8B-B14F-4D97-AF65-F5344CB8AC3E}">
        <p14:creationId xmlns:p14="http://schemas.microsoft.com/office/powerpoint/2010/main" val="2491399222"/>
      </p:ext>
    </p:extLst>
  </p:cSld>
  <p:clrMap bg1="lt1" tx1="dk1" bg2="lt2" tx2="dk2" accent1="accent1" accent2="accent2" accent3="accent3" accent4="accent4" accent5="accent5" accent6="accent6" hlink="hlink" folHlink="folHlink"/>
  <p:notesStyle>
    <a:lvl1pPr marL="0" algn="l" defTabSz="855970" rtl="0" eaLnBrk="1" latinLnBrk="0" hangingPunct="1">
      <a:defRPr sz="1123" kern="1200">
        <a:solidFill>
          <a:schemeClr val="tx1"/>
        </a:solidFill>
        <a:latin typeface="+mn-lt"/>
        <a:ea typeface="+mn-ea"/>
        <a:cs typeface="+mn-cs"/>
      </a:defRPr>
    </a:lvl1pPr>
    <a:lvl2pPr marL="427985" algn="l" defTabSz="855970" rtl="0" eaLnBrk="1" latinLnBrk="0" hangingPunct="1">
      <a:defRPr sz="1123" kern="1200">
        <a:solidFill>
          <a:schemeClr val="tx1"/>
        </a:solidFill>
        <a:latin typeface="+mn-lt"/>
        <a:ea typeface="+mn-ea"/>
        <a:cs typeface="+mn-cs"/>
      </a:defRPr>
    </a:lvl2pPr>
    <a:lvl3pPr marL="855970" algn="l" defTabSz="855970" rtl="0" eaLnBrk="1" latinLnBrk="0" hangingPunct="1">
      <a:defRPr sz="1123" kern="1200">
        <a:solidFill>
          <a:schemeClr val="tx1"/>
        </a:solidFill>
        <a:latin typeface="+mn-lt"/>
        <a:ea typeface="+mn-ea"/>
        <a:cs typeface="+mn-cs"/>
      </a:defRPr>
    </a:lvl3pPr>
    <a:lvl4pPr marL="1283955" algn="l" defTabSz="855970" rtl="0" eaLnBrk="1" latinLnBrk="0" hangingPunct="1">
      <a:defRPr sz="1123" kern="1200">
        <a:solidFill>
          <a:schemeClr val="tx1"/>
        </a:solidFill>
        <a:latin typeface="+mn-lt"/>
        <a:ea typeface="+mn-ea"/>
        <a:cs typeface="+mn-cs"/>
      </a:defRPr>
    </a:lvl4pPr>
    <a:lvl5pPr marL="1711940" algn="l" defTabSz="855970" rtl="0" eaLnBrk="1" latinLnBrk="0" hangingPunct="1">
      <a:defRPr sz="1123" kern="1200">
        <a:solidFill>
          <a:schemeClr val="tx1"/>
        </a:solidFill>
        <a:latin typeface="+mn-lt"/>
        <a:ea typeface="+mn-ea"/>
        <a:cs typeface="+mn-cs"/>
      </a:defRPr>
    </a:lvl5pPr>
    <a:lvl6pPr marL="2139925" algn="l" defTabSz="855970" rtl="0" eaLnBrk="1" latinLnBrk="0" hangingPunct="1">
      <a:defRPr sz="1123" kern="1200">
        <a:solidFill>
          <a:schemeClr val="tx1"/>
        </a:solidFill>
        <a:latin typeface="+mn-lt"/>
        <a:ea typeface="+mn-ea"/>
        <a:cs typeface="+mn-cs"/>
      </a:defRPr>
    </a:lvl6pPr>
    <a:lvl7pPr marL="2567910" algn="l" defTabSz="855970" rtl="0" eaLnBrk="1" latinLnBrk="0" hangingPunct="1">
      <a:defRPr sz="1123" kern="1200">
        <a:solidFill>
          <a:schemeClr val="tx1"/>
        </a:solidFill>
        <a:latin typeface="+mn-lt"/>
        <a:ea typeface="+mn-ea"/>
        <a:cs typeface="+mn-cs"/>
      </a:defRPr>
    </a:lvl7pPr>
    <a:lvl8pPr marL="2995894" algn="l" defTabSz="855970" rtl="0" eaLnBrk="1" latinLnBrk="0" hangingPunct="1">
      <a:defRPr sz="1123" kern="1200">
        <a:solidFill>
          <a:schemeClr val="tx1"/>
        </a:solidFill>
        <a:latin typeface="+mn-lt"/>
        <a:ea typeface="+mn-ea"/>
        <a:cs typeface="+mn-cs"/>
      </a:defRPr>
    </a:lvl8pPr>
    <a:lvl9pPr marL="3423879" algn="l" defTabSz="855970" rtl="0" eaLnBrk="1" latinLnBrk="0" hangingPunct="1">
      <a:defRPr sz="1123"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2EB6FE2-2CAF-4C7A-93FE-7D00B71F633C}" type="slidenum">
              <a:rPr lang="en-US" smtClean="0"/>
              <a:t>1</a:t>
            </a:fld>
            <a:endParaRPr lang="en-US" dirty="0"/>
          </a:p>
        </p:txBody>
      </p:sp>
    </p:spTree>
    <p:extLst>
      <p:ext uri="{BB962C8B-B14F-4D97-AF65-F5344CB8AC3E}">
        <p14:creationId xmlns:p14="http://schemas.microsoft.com/office/powerpoint/2010/main" val="25556662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2EB6FE2-2CAF-4C7A-93FE-7D00B71F633C}" type="slidenum">
              <a:rPr lang="en-US" smtClean="0"/>
              <a:t>2</a:t>
            </a:fld>
            <a:endParaRPr lang="en-US" dirty="0"/>
          </a:p>
        </p:txBody>
      </p:sp>
    </p:spTree>
    <p:extLst>
      <p:ext uri="{BB962C8B-B14F-4D97-AF65-F5344CB8AC3E}">
        <p14:creationId xmlns:p14="http://schemas.microsoft.com/office/powerpoint/2010/main" val="8229012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2EB6FE2-2CAF-4C7A-93FE-7D00B71F633C}" type="slidenum">
              <a:rPr lang="en-US" smtClean="0"/>
              <a:t>3</a:t>
            </a:fld>
            <a:endParaRPr lang="en-US" dirty="0"/>
          </a:p>
        </p:txBody>
      </p:sp>
    </p:spTree>
    <p:extLst>
      <p:ext uri="{BB962C8B-B14F-4D97-AF65-F5344CB8AC3E}">
        <p14:creationId xmlns:p14="http://schemas.microsoft.com/office/powerpoint/2010/main" val="32684828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2EB6FE2-2CAF-4C7A-93FE-7D00B71F633C}" type="slidenum">
              <a:rPr lang="en-US" smtClean="0"/>
              <a:t>4</a:t>
            </a:fld>
            <a:endParaRPr lang="en-US" dirty="0"/>
          </a:p>
        </p:txBody>
      </p:sp>
    </p:spTree>
    <p:extLst>
      <p:ext uri="{BB962C8B-B14F-4D97-AF65-F5344CB8AC3E}">
        <p14:creationId xmlns:p14="http://schemas.microsoft.com/office/powerpoint/2010/main" val="37085120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2EB6FE2-2CAF-4C7A-93FE-7D00B71F633C}" type="slidenum">
              <a:rPr lang="en-US" smtClean="0"/>
              <a:t>5</a:t>
            </a:fld>
            <a:endParaRPr lang="en-US" dirty="0"/>
          </a:p>
        </p:txBody>
      </p:sp>
    </p:spTree>
    <p:extLst>
      <p:ext uri="{BB962C8B-B14F-4D97-AF65-F5344CB8AC3E}">
        <p14:creationId xmlns:p14="http://schemas.microsoft.com/office/powerpoint/2010/main" val="35553655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2EB6FE2-2CAF-4C7A-93FE-7D00B71F633C}" type="slidenum">
              <a:rPr lang="en-US" smtClean="0"/>
              <a:t>6</a:t>
            </a:fld>
            <a:endParaRPr lang="en-US" dirty="0"/>
          </a:p>
        </p:txBody>
      </p:sp>
    </p:spTree>
    <p:extLst>
      <p:ext uri="{BB962C8B-B14F-4D97-AF65-F5344CB8AC3E}">
        <p14:creationId xmlns:p14="http://schemas.microsoft.com/office/powerpoint/2010/main" val="29858583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n-US" smtClean="0"/>
              <a:t>Click to edit Master title style</a:t>
            </a:r>
            <a:endParaRPr lang="en-US" dirty="0"/>
          </a:p>
        </p:txBody>
      </p:sp>
      <p:sp>
        <p:nvSpPr>
          <p:cNvPr id="3" name="Subtitle 2"/>
          <p:cNvSpPr>
            <a:spLocks noGrp="1"/>
          </p:cNvSpPr>
          <p:nvPr>
            <p:ph type="subTitle" idx="1"/>
          </p:nvPr>
        </p:nvSpPr>
        <p:spPr>
          <a:xfrm>
            <a:off x="857250" y="4802718"/>
            <a:ext cx="5143500" cy="2207683"/>
          </a:xfrm>
        </p:spPr>
        <p:txBody>
          <a:bodyPr/>
          <a:lstStyle>
            <a:lvl1pPr marL="0" indent="0" algn="ctr">
              <a:buNone/>
              <a:defRPr sz="1800"/>
            </a:lvl1pPr>
            <a:lvl2pPr marL="342929" indent="0" algn="ctr">
              <a:buNone/>
              <a:defRPr sz="1500"/>
            </a:lvl2pPr>
            <a:lvl3pPr marL="685857" indent="0" algn="ctr">
              <a:buNone/>
              <a:defRPr sz="1350"/>
            </a:lvl3pPr>
            <a:lvl4pPr marL="1028787" indent="0" algn="ctr">
              <a:buNone/>
              <a:defRPr sz="1200"/>
            </a:lvl4pPr>
            <a:lvl5pPr marL="1371716" indent="0" algn="ctr">
              <a:buNone/>
              <a:defRPr sz="1200"/>
            </a:lvl5pPr>
            <a:lvl6pPr marL="1714645" indent="0" algn="ctr">
              <a:buNone/>
              <a:defRPr sz="1200"/>
            </a:lvl6pPr>
            <a:lvl7pPr marL="2057574" indent="0" algn="ctr">
              <a:buNone/>
              <a:defRPr sz="1200"/>
            </a:lvl7pPr>
            <a:lvl8pPr marL="2400502" indent="0" algn="ctr">
              <a:buNone/>
              <a:defRPr sz="1200"/>
            </a:lvl8pPr>
            <a:lvl9pPr marL="2743431" indent="0" algn="ctr">
              <a:buNone/>
              <a:defRPr sz="12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83DE395-523D-450A-B34B-7E9EE27CFA09}" type="datetime1">
              <a:rPr lang="en-US" smtClean="0"/>
              <a:t>11/5/2020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7137B89-8CE1-40D6-81D6-7E13319A8EB3}" type="slidenum">
              <a:rPr lang="en-US" smtClean="0"/>
              <a:t>‹#›</a:t>
            </a:fld>
            <a:endParaRPr lang="en-US" dirty="0"/>
          </a:p>
        </p:txBody>
      </p:sp>
    </p:spTree>
    <p:extLst>
      <p:ext uri="{BB962C8B-B14F-4D97-AF65-F5344CB8AC3E}">
        <p14:creationId xmlns:p14="http://schemas.microsoft.com/office/powerpoint/2010/main" val="20395174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F2A75BA-3733-4888-8040-E28D95BE0908}" type="datetime1">
              <a:rPr lang="en-US" smtClean="0"/>
              <a:t>11/5/2020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7137B89-8CE1-40D6-81D6-7E13319A8EB3}" type="slidenum">
              <a:rPr lang="en-US" smtClean="0"/>
              <a:t>‹#›</a:t>
            </a:fld>
            <a:endParaRPr lang="en-US" dirty="0"/>
          </a:p>
        </p:txBody>
      </p:sp>
      <p:cxnSp>
        <p:nvCxnSpPr>
          <p:cNvPr id="7" name="Straight Connector 6"/>
          <p:cNvCxnSpPr/>
          <p:nvPr userDrawn="1"/>
        </p:nvCxnSpPr>
        <p:spPr>
          <a:xfrm flipV="1">
            <a:off x="0" y="8645105"/>
            <a:ext cx="6858000" cy="3595"/>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510439798"/>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8"/>
            <a:ext cx="1478756" cy="7749117"/>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71488" y="486838"/>
            <a:ext cx="4350544" cy="77491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C1966BE-DD80-4548-A4DC-54A9DA2063BD}" type="datetime1">
              <a:rPr lang="en-US" smtClean="0"/>
              <a:t>11/5/2020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7137B89-8CE1-40D6-81D6-7E13319A8EB3}" type="slidenum">
              <a:rPr lang="en-US" smtClean="0"/>
              <a:t>‹#›</a:t>
            </a:fld>
            <a:endParaRPr lang="en-US" dirty="0"/>
          </a:p>
        </p:txBody>
      </p:sp>
      <p:cxnSp>
        <p:nvCxnSpPr>
          <p:cNvPr id="7" name="Straight Connector 6"/>
          <p:cNvCxnSpPr/>
          <p:nvPr userDrawn="1"/>
        </p:nvCxnSpPr>
        <p:spPr>
          <a:xfrm flipV="1">
            <a:off x="0" y="8645105"/>
            <a:ext cx="6858000" cy="3595"/>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174705320"/>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Disclaimer">
    <p:spTree>
      <p:nvGrpSpPr>
        <p:cNvPr id="1" name=""/>
        <p:cNvGrpSpPr/>
        <p:nvPr/>
      </p:nvGrpSpPr>
      <p:grpSpPr>
        <a:xfrm>
          <a:off x="0" y="0"/>
          <a:ext cx="0" cy="0"/>
          <a:chOff x="0" y="0"/>
          <a:chExt cx="0" cy="0"/>
        </a:xfrm>
      </p:grpSpPr>
      <p:sp>
        <p:nvSpPr>
          <p:cNvPr id="2" name="Freeform 7"/>
          <p:cNvSpPr>
            <a:spLocks noChangeAspect="1"/>
          </p:cNvSpPr>
          <p:nvPr userDrawn="1"/>
        </p:nvSpPr>
        <p:spPr bwMode="gray">
          <a:xfrm rot="10800000">
            <a:off x="2312264" y="3707904"/>
            <a:ext cx="4545736" cy="5436096"/>
          </a:xfrm>
          <a:custGeom>
            <a:avLst/>
            <a:gdLst/>
            <a:ahLst/>
            <a:cxnLst>
              <a:cxn ang="0">
                <a:pos x="0" y="0"/>
              </a:cxn>
              <a:cxn ang="0">
                <a:pos x="0" y="12405"/>
              </a:cxn>
              <a:cxn ang="0">
                <a:pos x="16308" y="12405"/>
              </a:cxn>
              <a:cxn ang="0">
                <a:pos x="19984" y="0"/>
              </a:cxn>
              <a:cxn ang="0">
                <a:pos x="0" y="0"/>
              </a:cxn>
            </a:cxnLst>
            <a:rect l="0" t="0" r="r" b="b"/>
            <a:pathLst>
              <a:path w="19984" h="12405">
                <a:moveTo>
                  <a:pt x="0" y="0"/>
                </a:moveTo>
                <a:lnTo>
                  <a:pt x="0" y="12405"/>
                </a:lnTo>
                <a:lnTo>
                  <a:pt x="16308" y="12405"/>
                </a:lnTo>
                <a:lnTo>
                  <a:pt x="19984" y="0"/>
                </a:lnTo>
                <a:lnTo>
                  <a:pt x="0" y="0"/>
                </a:lnTo>
                <a:close/>
              </a:path>
            </a:pathLst>
          </a:custGeom>
          <a:solidFill>
            <a:srgbClr val="963634"/>
          </a:solidFill>
          <a:ln w="9525" cap="flat" cmpd="sng">
            <a:noFill/>
            <a:prstDash val="solid"/>
            <a:round/>
            <a:headEnd type="none" w="med" len="med"/>
            <a:tailEnd type="none" w="med" len="med"/>
          </a:ln>
          <a:effectLst/>
        </p:spPr>
        <p:txBody>
          <a:bodyPr/>
          <a:lstStyle/>
          <a:p>
            <a:pPr marL="0" algn="l" defTabSz="844083" rtl="0" eaLnBrk="1" latinLnBrk="0" hangingPunct="1">
              <a:spcBef>
                <a:spcPct val="50000"/>
              </a:spcBef>
              <a:defRPr/>
            </a:pPr>
            <a:endParaRPr lang="en-GB" sz="1662" kern="1200" dirty="0">
              <a:solidFill>
                <a:schemeClr val="tx1"/>
              </a:solidFill>
              <a:latin typeface="+mn-lt"/>
              <a:ea typeface="+mn-ea"/>
              <a:cs typeface="+mn-cs"/>
            </a:endParaRPr>
          </a:p>
        </p:txBody>
      </p:sp>
      <p:sp>
        <p:nvSpPr>
          <p:cNvPr id="4" name="Text Placeholder 4"/>
          <p:cNvSpPr>
            <a:spLocks noGrp="1"/>
          </p:cNvSpPr>
          <p:nvPr>
            <p:ph type="body" sz="quarter" idx="10"/>
          </p:nvPr>
        </p:nvSpPr>
        <p:spPr bwMode="gray">
          <a:xfrm>
            <a:off x="189036" y="5721600"/>
            <a:ext cx="2778473" cy="2499534"/>
          </a:xfrm>
          <a:prstGeom prst="rect">
            <a:avLst/>
          </a:prstGeom>
          <a:noFill/>
          <a:ln w="9525">
            <a:noFill/>
            <a:miter lim="800000"/>
            <a:headEnd/>
            <a:tailEnd/>
          </a:ln>
        </p:spPr>
        <p:txBody>
          <a:bodyPr anchor="b">
            <a:normAutofit/>
          </a:bodyPr>
          <a:lstStyle>
            <a:lvl1pPr>
              <a:defRPr lang="en-US" sz="923" b="0" dirty="0" smtClean="0">
                <a:solidFill>
                  <a:schemeClr val="tx1"/>
                </a:solidFill>
                <a:latin typeface="+mn-lt"/>
                <a:ea typeface="+mn-ea"/>
                <a:cs typeface="+mn-cs"/>
              </a:defRPr>
            </a:lvl1pPr>
          </a:lstStyle>
          <a:p>
            <a:pPr lvl="0"/>
            <a:r>
              <a:rPr lang="en-US" dirty="0" smtClean="0"/>
              <a:t>Click to edit Master text styles</a:t>
            </a:r>
          </a:p>
        </p:txBody>
      </p:sp>
      <p:pic>
        <p:nvPicPr>
          <p:cNvPr id="5" name="Picture 4" descr="NIC-Logo"/>
          <p:cNvPicPr>
            <a:picLocks noChangeArrowheads="1"/>
          </p:cNvPicPr>
          <p:nvPr userDrawn="1"/>
        </p:nvPicPr>
        <p:blipFill>
          <a:blip r:embed="rId2" cstate="print"/>
          <a:srcRect/>
          <a:stretch>
            <a:fillRect/>
          </a:stretch>
        </p:blipFill>
        <p:spPr bwMode="auto">
          <a:xfrm>
            <a:off x="7640" y="12854"/>
            <a:ext cx="1981200" cy="718038"/>
          </a:xfrm>
          <a:prstGeom prst="rect">
            <a:avLst/>
          </a:prstGeom>
          <a:noFill/>
          <a:ln w="9525">
            <a:noFill/>
            <a:miter lim="800000"/>
            <a:headEnd/>
            <a:tailEnd/>
          </a:ln>
        </p:spPr>
      </p:pic>
    </p:spTree>
    <p:extLst>
      <p:ext uri="{BB962C8B-B14F-4D97-AF65-F5344CB8AC3E}">
        <p14:creationId xmlns:p14="http://schemas.microsoft.com/office/powerpoint/2010/main" val="74863827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50DF7A3-8978-49C9-B87C-E831D07A6CF2}" type="datetime1">
              <a:rPr lang="en-US" smtClean="0"/>
              <a:t>11/5/2020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7137B89-8CE1-40D6-81D6-7E13319A8EB3}" type="slidenum">
              <a:rPr lang="en-US" smtClean="0"/>
              <a:t>‹#›</a:t>
            </a:fld>
            <a:endParaRPr lang="en-US" dirty="0"/>
          </a:p>
        </p:txBody>
      </p:sp>
      <p:cxnSp>
        <p:nvCxnSpPr>
          <p:cNvPr id="7" name="Straight Connector 6"/>
          <p:cNvCxnSpPr/>
          <p:nvPr userDrawn="1"/>
        </p:nvCxnSpPr>
        <p:spPr>
          <a:xfrm flipV="1">
            <a:off x="0" y="8645105"/>
            <a:ext cx="6858000" cy="3595"/>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416984059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7" y="2279657"/>
            <a:ext cx="5915025" cy="3803649"/>
          </a:xfrm>
        </p:spPr>
        <p:txBody>
          <a:bodyPr anchor="b"/>
          <a:lstStyle>
            <a:lvl1pPr>
              <a:defRPr sz="4500"/>
            </a:lvl1pPr>
          </a:lstStyle>
          <a:p>
            <a:r>
              <a:rPr lang="en-US" smtClean="0"/>
              <a:t>Click to edit Master title style</a:t>
            </a:r>
            <a:endParaRPr lang="en-US" dirty="0"/>
          </a:p>
        </p:txBody>
      </p:sp>
      <p:sp>
        <p:nvSpPr>
          <p:cNvPr id="3" name="Text Placeholder 2"/>
          <p:cNvSpPr>
            <a:spLocks noGrp="1"/>
          </p:cNvSpPr>
          <p:nvPr>
            <p:ph type="body" idx="1"/>
          </p:nvPr>
        </p:nvSpPr>
        <p:spPr>
          <a:xfrm>
            <a:off x="467917" y="6119290"/>
            <a:ext cx="5915025" cy="2000249"/>
          </a:xfrm>
        </p:spPr>
        <p:txBody>
          <a:bodyPr/>
          <a:lstStyle>
            <a:lvl1pPr marL="0" indent="0">
              <a:buNone/>
              <a:defRPr sz="1800">
                <a:solidFill>
                  <a:schemeClr val="tx1"/>
                </a:solidFill>
              </a:defRPr>
            </a:lvl1pPr>
            <a:lvl2pPr marL="342929" indent="0">
              <a:buNone/>
              <a:defRPr sz="1500">
                <a:solidFill>
                  <a:schemeClr val="tx1">
                    <a:tint val="75000"/>
                  </a:schemeClr>
                </a:solidFill>
              </a:defRPr>
            </a:lvl2pPr>
            <a:lvl3pPr marL="685857" indent="0">
              <a:buNone/>
              <a:defRPr sz="1350">
                <a:solidFill>
                  <a:schemeClr val="tx1">
                    <a:tint val="75000"/>
                  </a:schemeClr>
                </a:solidFill>
              </a:defRPr>
            </a:lvl3pPr>
            <a:lvl4pPr marL="1028787" indent="0">
              <a:buNone/>
              <a:defRPr sz="1200">
                <a:solidFill>
                  <a:schemeClr val="tx1">
                    <a:tint val="75000"/>
                  </a:schemeClr>
                </a:solidFill>
              </a:defRPr>
            </a:lvl4pPr>
            <a:lvl5pPr marL="1371716" indent="0">
              <a:buNone/>
              <a:defRPr sz="1200">
                <a:solidFill>
                  <a:schemeClr val="tx1">
                    <a:tint val="75000"/>
                  </a:schemeClr>
                </a:solidFill>
              </a:defRPr>
            </a:lvl5pPr>
            <a:lvl6pPr marL="1714645" indent="0">
              <a:buNone/>
              <a:defRPr sz="1200">
                <a:solidFill>
                  <a:schemeClr val="tx1">
                    <a:tint val="75000"/>
                  </a:schemeClr>
                </a:solidFill>
              </a:defRPr>
            </a:lvl6pPr>
            <a:lvl7pPr marL="2057574" indent="0">
              <a:buNone/>
              <a:defRPr sz="1200">
                <a:solidFill>
                  <a:schemeClr val="tx1">
                    <a:tint val="75000"/>
                  </a:schemeClr>
                </a:solidFill>
              </a:defRPr>
            </a:lvl7pPr>
            <a:lvl8pPr marL="2400502" indent="0">
              <a:buNone/>
              <a:defRPr sz="1200">
                <a:solidFill>
                  <a:schemeClr val="tx1">
                    <a:tint val="75000"/>
                  </a:schemeClr>
                </a:solidFill>
              </a:defRPr>
            </a:lvl8pPr>
            <a:lvl9pPr marL="2743431" indent="0">
              <a:buNone/>
              <a:defRPr sz="12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76CE073-811D-4D11-ADA6-72ABF44B0B86}" type="datetime1">
              <a:rPr lang="en-US" smtClean="0"/>
              <a:t>11/5/2020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7137B89-8CE1-40D6-81D6-7E13319A8EB3}" type="slidenum">
              <a:rPr lang="en-US" smtClean="0"/>
              <a:t>‹#›</a:t>
            </a:fld>
            <a:endParaRPr lang="en-US" dirty="0"/>
          </a:p>
        </p:txBody>
      </p:sp>
      <p:cxnSp>
        <p:nvCxnSpPr>
          <p:cNvPr id="7" name="Straight Connector 6"/>
          <p:cNvCxnSpPr/>
          <p:nvPr userDrawn="1"/>
        </p:nvCxnSpPr>
        <p:spPr>
          <a:xfrm flipV="1">
            <a:off x="0" y="8645105"/>
            <a:ext cx="6858000" cy="3595"/>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205581620"/>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003DC1EC-0D1F-4D2D-876A-1FD6E544116C}" type="datetime1">
              <a:rPr lang="en-US" smtClean="0"/>
              <a:t>11/5/2020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7137B89-8CE1-40D6-81D6-7E13319A8EB3}" type="slidenum">
              <a:rPr lang="en-US" smtClean="0"/>
              <a:t>‹#›</a:t>
            </a:fld>
            <a:endParaRPr lang="en-US" dirty="0"/>
          </a:p>
        </p:txBody>
      </p:sp>
      <p:cxnSp>
        <p:nvCxnSpPr>
          <p:cNvPr id="8" name="Straight Connector 7"/>
          <p:cNvCxnSpPr/>
          <p:nvPr userDrawn="1"/>
        </p:nvCxnSpPr>
        <p:spPr>
          <a:xfrm flipV="1">
            <a:off x="0" y="8645105"/>
            <a:ext cx="6858000" cy="3595"/>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085124490"/>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40"/>
            <a:ext cx="5915025" cy="176741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472383" y="2241555"/>
            <a:ext cx="2901255" cy="1098549"/>
          </a:xfrm>
        </p:spPr>
        <p:txBody>
          <a:bodyPr anchor="b"/>
          <a:lstStyle>
            <a:lvl1pPr marL="0" indent="0">
              <a:buNone/>
              <a:defRPr sz="1800" b="1"/>
            </a:lvl1pPr>
            <a:lvl2pPr marL="342929" indent="0">
              <a:buNone/>
              <a:defRPr sz="1500" b="1"/>
            </a:lvl2pPr>
            <a:lvl3pPr marL="685857" indent="0">
              <a:buNone/>
              <a:defRPr sz="1350" b="1"/>
            </a:lvl3pPr>
            <a:lvl4pPr marL="1028787" indent="0">
              <a:buNone/>
              <a:defRPr sz="1200" b="1"/>
            </a:lvl4pPr>
            <a:lvl5pPr marL="1371716" indent="0">
              <a:buNone/>
              <a:defRPr sz="1200" b="1"/>
            </a:lvl5pPr>
            <a:lvl6pPr marL="1714645" indent="0">
              <a:buNone/>
              <a:defRPr sz="1200" b="1"/>
            </a:lvl6pPr>
            <a:lvl7pPr marL="2057574" indent="0">
              <a:buNone/>
              <a:defRPr sz="1200" b="1"/>
            </a:lvl7pPr>
            <a:lvl8pPr marL="2400502" indent="0">
              <a:buNone/>
              <a:defRPr sz="1200" b="1"/>
            </a:lvl8pPr>
            <a:lvl9pPr marL="2743431"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472383" y="3340100"/>
            <a:ext cx="2901255" cy="491278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3471864" y="2241555"/>
            <a:ext cx="2915543" cy="1098549"/>
          </a:xfrm>
        </p:spPr>
        <p:txBody>
          <a:bodyPr anchor="b"/>
          <a:lstStyle>
            <a:lvl1pPr marL="0" indent="0">
              <a:buNone/>
              <a:defRPr sz="1800" b="1"/>
            </a:lvl1pPr>
            <a:lvl2pPr marL="342929" indent="0">
              <a:buNone/>
              <a:defRPr sz="1500" b="1"/>
            </a:lvl2pPr>
            <a:lvl3pPr marL="685857" indent="0">
              <a:buNone/>
              <a:defRPr sz="1350" b="1"/>
            </a:lvl3pPr>
            <a:lvl4pPr marL="1028787" indent="0">
              <a:buNone/>
              <a:defRPr sz="1200" b="1"/>
            </a:lvl4pPr>
            <a:lvl5pPr marL="1371716" indent="0">
              <a:buNone/>
              <a:defRPr sz="1200" b="1"/>
            </a:lvl5pPr>
            <a:lvl6pPr marL="1714645" indent="0">
              <a:buNone/>
              <a:defRPr sz="1200" b="1"/>
            </a:lvl6pPr>
            <a:lvl7pPr marL="2057574" indent="0">
              <a:buNone/>
              <a:defRPr sz="1200" b="1"/>
            </a:lvl7pPr>
            <a:lvl8pPr marL="2400502" indent="0">
              <a:buNone/>
              <a:defRPr sz="1200" b="1"/>
            </a:lvl8pPr>
            <a:lvl9pPr marL="2743431"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3471864" y="3340100"/>
            <a:ext cx="2915543" cy="491278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0093692-2CD7-4DC1-9A2A-62781A4F267D}" type="datetime1">
              <a:rPr lang="en-US" smtClean="0"/>
              <a:t>11/5/2020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7137B89-8CE1-40D6-81D6-7E13319A8EB3}" type="slidenum">
              <a:rPr lang="en-US" smtClean="0"/>
              <a:t>‹#›</a:t>
            </a:fld>
            <a:endParaRPr lang="en-US" dirty="0"/>
          </a:p>
        </p:txBody>
      </p:sp>
      <p:cxnSp>
        <p:nvCxnSpPr>
          <p:cNvPr id="10" name="Straight Connector 9"/>
          <p:cNvCxnSpPr/>
          <p:nvPr userDrawn="1"/>
        </p:nvCxnSpPr>
        <p:spPr>
          <a:xfrm flipV="1">
            <a:off x="0" y="8645105"/>
            <a:ext cx="6858000" cy="3595"/>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019180541"/>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CA596A41-191C-4841-ACF7-72FDDFA21E2B}" type="datetime1">
              <a:rPr lang="en-US" smtClean="0"/>
              <a:t>11/5/2020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7137B89-8CE1-40D6-81D6-7E13319A8EB3}" type="slidenum">
              <a:rPr lang="en-US" smtClean="0"/>
              <a:t>‹#›</a:t>
            </a:fld>
            <a:endParaRPr lang="en-US" dirty="0"/>
          </a:p>
        </p:txBody>
      </p:sp>
      <p:cxnSp>
        <p:nvCxnSpPr>
          <p:cNvPr id="6" name="Straight Connector 5"/>
          <p:cNvCxnSpPr/>
          <p:nvPr userDrawn="1"/>
        </p:nvCxnSpPr>
        <p:spPr>
          <a:xfrm flipV="1">
            <a:off x="0" y="8645105"/>
            <a:ext cx="6858000" cy="3595"/>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205977336"/>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32A6167-F087-439E-AE9B-3FCAB06E9789}" type="datetime1">
              <a:rPr lang="en-US" smtClean="0"/>
              <a:t>11/5/2020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7137B89-8CE1-40D6-81D6-7E13319A8EB3}" type="slidenum">
              <a:rPr lang="en-US" smtClean="0"/>
              <a:t>‹#›</a:t>
            </a:fld>
            <a:endParaRPr lang="en-US" dirty="0"/>
          </a:p>
        </p:txBody>
      </p:sp>
      <p:cxnSp>
        <p:nvCxnSpPr>
          <p:cNvPr id="5" name="Straight Connector 4"/>
          <p:cNvCxnSpPr/>
          <p:nvPr userDrawn="1"/>
        </p:nvCxnSpPr>
        <p:spPr>
          <a:xfrm flipV="1">
            <a:off x="0" y="8645105"/>
            <a:ext cx="6858000" cy="3595"/>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088882700"/>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smtClean="0"/>
              <a:t>Click to edit Master title style</a:t>
            </a:r>
            <a:endParaRPr lang="en-US" dirty="0"/>
          </a:p>
        </p:txBody>
      </p:sp>
      <p:sp>
        <p:nvSpPr>
          <p:cNvPr id="3" name="Content Placeholder 2"/>
          <p:cNvSpPr>
            <a:spLocks noGrp="1"/>
          </p:cNvSpPr>
          <p:nvPr>
            <p:ph idx="1"/>
          </p:nvPr>
        </p:nvSpPr>
        <p:spPr>
          <a:xfrm>
            <a:off x="2915545" y="1316573"/>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72381" y="2743204"/>
            <a:ext cx="2211884" cy="5082117"/>
          </a:xfrm>
        </p:spPr>
        <p:txBody>
          <a:bodyPr/>
          <a:lstStyle>
            <a:lvl1pPr marL="0" indent="0">
              <a:buNone/>
              <a:defRPr sz="1200"/>
            </a:lvl1pPr>
            <a:lvl2pPr marL="342929" indent="0">
              <a:buNone/>
              <a:defRPr sz="1050"/>
            </a:lvl2pPr>
            <a:lvl3pPr marL="685857" indent="0">
              <a:buNone/>
              <a:defRPr sz="900"/>
            </a:lvl3pPr>
            <a:lvl4pPr marL="1028787" indent="0">
              <a:buNone/>
              <a:defRPr sz="750"/>
            </a:lvl4pPr>
            <a:lvl5pPr marL="1371716" indent="0">
              <a:buNone/>
              <a:defRPr sz="750"/>
            </a:lvl5pPr>
            <a:lvl6pPr marL="1714645" indent="0">
              <a:buNone/>
              <a:defRPr sz="750"/>
            </a:lvl6pPr>
            <a:lvl7pPr marL="2057574" indent="0">
              <a:buNone/>
              <a:defRPr sz="750"/>
            </a:lvl7pPr>
            <a:lvl8pPr marL="2400502" indent="0">
              <a:buNone/>
              <a:defRPr sz="750"/>
            </a:lvl8pPr>
            <a:lvl9pPr marL="2743431"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AF1CD83-CB43-4049-820E-5D1BD42483E3}" type="datetime1">
              <a:rPr lang="en-US" smtClean="0"/>
              <a:t>11/5/2020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7137B89-8CE1-40D6-81D6-7E13319A8EB3}" type="slidenum">
              <a:rPr lang="en-US" smtClean="0"/>
              <a:t>‹#›</a:t>
            </a:fld>
            <a:endParaRPr lang="en-US" dirty="0"/>
          </a:p>
        </p:txBody>
      </p:sp>
      <p:cxnSp>
        <p:nvCxnSpPr>
          <p:cNvPr id="8" name="Straight Connector 7"/>
          <p:cNvCxnSpPr/>
          <p:nvPr userDrawn="1"/>
        </p:nvCxnSpPr>
        <p:spPr>
          <a:xfrm flipV="1">
            <a:off x="0" y="8645105"/>
            <a:ext cx="6858000" cy="3595"/>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809867417"/>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915545" y="1316573"/>
            <a:ext cx="3471863" cy="6498167"/>
          </a:xfrm>
        </p:spPr>
        <p:txBody>
          <a:bodyPr anchor="t"/>
          <a:lstStyle>
            <a:lvl1pPr marL="0" indent="0">
              <a:buNone/>
              <a:defRPr sz="2400"/>
            </a:lvl1pPr>
            <a:lvl2pPr marL="342929" indent="0">
              <a:buNone/>
              <a:defRPr sz="2100"/>
            </a:lvl2pPr>
            <a:lvl3pPr marL="685857" indent="0">
              <a:buNone/>
              <a:defRPr sz="1800"/>
            </a:lvl3pPr>
            <a:lvl4pPr marL="1028787" indent="0">
              <a:buNone/>
              <a:defRPr sz="1500"/>
            </a:lvl4pPr>
            <a:lvl5pPr marL="1371716" indent="0">
              <a:buNone/>
              <a:defRPr sz="1500"/>
            </a:lvl5pPr>
            <a:lvl6pPr marL="1714645" indent="0">
              <a:buNone/>
              <a:defRPr sz="1500"/>
            </a:lvl6pPr>
            <a:lvl7pPr marL="2057574" indent="0">
              <a:buNone/>
              <a:defRPr sz="1500"/>
            </a:lvl7pPr>
            <a:lvl8pPr marL="2400502" indent="0">
              <a:buNone/>
              <a:defRPr sz="1500"/>
            </a:lvl8pPr>
            <a:lvl9pPr marL="2743431" indent="0">
              <a:buNone/>
              <a:defRPr sz="1500"/>
            </a:lvl9pPr>
          </a:lstStyle>
          <a:p>
            <a:r>
              <a:rPr lang="en-US" dirty="0" smtClean="0"/>
              <a:t>Click icon to add picture</a:t>
            </a:r>
            <a:endParaRPr lang="en-US" dirty="0"/>
          </a:p>
        </p:txBody>
      </p:sp>
      <p:sp>
        <p:nvSpPr>
          <p:cNvPr id="4" name="Text Placeholder 3"/>
          <p:cNvSpPr>
            <a:spLocks noGrp="1"/>
          </p:cNvSpPr>
          <p:nvPr>
            <p:ph type="body" sz="half" idx="2"/>
          </p:nvPr>
        </p:nvSpPr>
        <p:spPr>
          <a:xfrm>
            <a:off x="472381" y="2743204"/>
            <a:ext cx="2211884" cy="5082117"/>
          </a:xfrm>
        </p:spPr>
        <p:txBody>
          <a:bodyPr/>
          <a:lstStyle>
            <a:lvl1pPr marL="0" indent="0">
              <a:buNone/>
              <a:defRPr sz="1200"/>
            </a:lvl1pPr>
            <a:lvl2pPr marL="342929" indent="0">
              <a:buNone/>
              <a:defRPr sz="1050"/>
            </a:lvl2pPr>
            <a:lvl3pPr marL="685857" indent="0">
              <a:buNone/>
              <a:defRPr sz="900"/>
            </a:lvl3pPr>
            <a:lvl4pPr marL="1028787" indent="0">
              <a:buNone/>
              <a:defRPr sz="750"/>
            </a:lvl4pPr>
            <a:lvl5pPr marL="1371716" indent="0">
              <a:buNone/>
              <a:defRPr sz="750"/>
            </a:lvl5pPr>
            <a:lvl6pPr marL="1714645" indent="0">
              <a:buNone/>
              <a:defRPr sz="750"/>
            </a:lvl6pPr>
            <a:lvl7pPr marL="2057574" indent="0">
              <a:buNone/>
              <a:defRPr sz="750"/>
            </a:lvl7pPr>
            <a:lvl8pPr marL="2400502" indent="0">
              <a:buNone/>
              <a:defRPr sz="750"/>
            </a:lvl8pPr>
            <a:lvl9pPr marL="2743431"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D0AF9F1-69D2-4F12-A029-122517D41A97}" type="datetime1">
              <a:rPr lang="en-US" smtClean="0"/>
              <a:t>11/5/2020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7137B89-8CE1-40D6-81D6-7E13319A8EB3}" type="slidenum">
              <a:rPr lang="en-US" smtClean="0"/>
              <a:t>‹#›</a:t>
            </a:fld>
            <a:endParaRPr lang="en-US" dirty="0"/>
          </a:p>
        </p:txBody>
      </p:sp>
      <p:cxnSp>
        <p:nvCxnSpPr>
          <p:cNvPr id="8" name="Straight Connector 7"/>
          <p:cNvCxnSpPr/>
          <p:nvPr userDrawn="1"/>
        </p:nvCxnSpPr>
        <p:spPr>
          <a:xfrm flipV="1">
            <a:off x="0" y="8645105"/>
            <a:ext cx="6858000" cy="3595"/>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71845592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9" y="486840"/>
            <a:ext cx="5915025" cy="1767417"/>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71489" y="2434167"/>
            <a:ext cx="5915025" cy="5801784"/>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71488" y="8475140"/>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071C2E88-5EFA-483D-896E-A4969E82A51E}" type="datetime1">
              <a:rPr lang="en-US" smtClean="0"/>
              <a:t>11/5/2020</a:t>
            </a:fld>
            <a:endParaRPr lang="en-US" dirty="0"/>
          </a:p>
        </p:txBody>
      </p:sp>
      <p:sp>
        <p:nvSpPr>
          <p:cNvPr id="5" name="Footer Placeholder 4"/>
          <p:cNvSpPr>
            <a:spLocks noGrp="1"/>
          </p:cNvSpPr>
          <p:nvPr>
            <p:ph type="ftr" sz="quarter" idx="3"/>
          </p:nvPr>
        </p:nvSpPr>
        <p:spPr>
          <a:xfrm>
            <a:off x="2271714" y="8475140"/>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43463" y="8475140"/>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87137B89-8CE1-40D6-81D6-7E13319A8EB3}" type="slidenum">
              <a:rPr lang="en-US" smtClean="0"/>
              <a:t>‹#›</a:t>
            </a:fld>
            <a:endParaRPr lang="en-US" dirty="0"/>
          </a:p>
        </p:txBody>
      </p:sp>
    </p:spTree>
    <p:extLst>
      <p:ext uri="{BB962C8B-B14F-4D97-AF65-F5344CB8AC3E}">
        <p14:creationId xmlns:p14="http://schemas.microsoft.com/office/powerpoint/2010/main" val="83938253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timing>
    <p:tnLst>
      <p:par>
        <p:cTn id="1" dur="indefinite" restart="never" nodeType="tmRoot"/>
      </p:par>
    </p:tnLst>
  </p:timing>
  <p:hf hdr="0" ftr="0" dt="0"/>
  <p:txStyles>
    <p:titleStyle>
      <a:lvl1pPr algn="l" defTabSz="685857"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64" indent="-171464" algn="l" defTabSz="685857"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93" indent="-171464" algn="l" defTabSz="685857"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321" indent="-171464" algn="l" defTabSz="685857"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251" indent="-171464" algn="l" defTabSz="685857"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181" indent="-171464" algn="l" defTabSz="685857"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6109" indent="-171464" algn="l" defTabSz="685857"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9038" indent="-171464" algn="l" defTabSz="685857"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966" indent="-171464" algn="l" defTabSz="685857"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895" indent="-171464" algn="l" defTabSz="685857"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57" rtl="0" eaLnBrk="1" latinLnBrk="0" hangingPunct="1">
        <a:defRPr sz="1350" kern="1200">
          <a:solidFill>
            <a:schemeClr val="tx1"/>
          </a:solidFill>
          <a:latin typeface="+mn-lt"/>
          <a:ea typeface="+mn-ea"/>
          <a:cs typeface="+mn-cs"/>
        </a:defRPr>
      </a:lvl1pPr>
      <a:lvl2pPr marL="342929" algn="l" defTabSz="685857" rtl="0" eaLnBrk="1" latinLnBrk="0" hangingPunct="1">
        <a:defRPr sz="1350" kern="1200">
          <a:solidFill>
            <a:schemeClr val="tx1"/>
          </a:solidFill>
          <a:latin typeface="+mn-lt"/>
          <a:ea typeface="+mn-ea"/>
          <a:cs typeface="+mn-cs"/>
        </a:defRPr>
      </a:lvl2pPr>
      <a:lvl3pPr marL="685857" algn="l" defTabSz="685857" rtl="0" eaLnBrk="1" latinLnBrk="0" hangingPunct="1">
        <a:defRPr sz="1350" kern="1200">
          <a:solidFill>
            <a:schemeClr val="tx1"/>
          </a:solidFill>
          <a:latin typeface="+mn-lt"/>
          <a:ea typeface="+mn-ea"/>
          <a:cs typeface="+mn-cs"/>
        </a:defRPr>
      </a:lvl3pPr>
      <a:lvl4pPr marL="1028787" algn="l" defTabSz="685857" rtl="0" eaLnBrk="1" latinLnBrk="0" hangingPunct="1">
        <a:defRPr sz="1350" kern="1200">
          <a:solidFill>
            <a:schemeClr val="tx1"/>
          </a:solidFill>
          <a:latin typeface="+mn-lt"/>
          <a:ea typeface="+mn-ea"/>
          <a:cs typeface="+mn-cs"/>
        </a:defRPr>
      </a:lvl4pPr>
      <a:lvl5pPr marL="1371716" algn="l" defTabSz="685857" rtl="0" eaLnBrk="1" latinLnBrk="0" hangingPunct="1">
        <a:defRPr sz="1350" kern="1200">
          <a:solidFill>
            <a:schemeClr val="tx1"/>
          </a:solidFill>
          <a:latin typeface="+mn-lt"/>
          <a:ea typeface="+mn-ea"/>
          <a:cs typeface="+mn-cs"/>
        </a:defRPr>
      </a:lvl5pPr>
      <a:lvl6pPr marL="1714645" algn="l" defTabSz="685857" rtl="0" eaLnBrk="1" latinLnBrk="0" hangingPunct="1">
        <a:defRPr sz="1350" kern="1200">
          <a:solidFill>
            <a:schemeClr val="tx1"/>
          </a:solidFill>
          <a:latin typeface="+mn-lt"/>
          <a:ea typeface="+mn-ea"/>
          <a:cs typeface="+mn-cs"/>
        </a:defRPr>
      </a:lvl6pPr>
      <a:lvl7pPr marL="2057574" algn="l" defTabSz="685857" rtl="0" eaLnBrk="1" latinLnBrk="0" hangingPunct="1">
        <a:defRPr sz="1350" kern="1200">
          <a:solidFill>
            <a:schemeClr val="tx1"/>
          </a:solidFill>
          <a:latin typeface="+mn-lt"/>
          <a:ea typeface="+mn-ea"/>
          <a:cs typeface="+mn-cs"/>
        </a:defRPr>
      </a:lvl7pPr>
      <a:lvl8pPr marL="2400502" algn="l" defTabSz="685857" rtl="0" eaLnBrk="1" latinLnBrk="0" hangingPunct="1">
        <a:defRPr sz="1350" kern="1200">
          <a:solidFill>
            <a:schemeClr val="tx1"/>
          </a:solidFill>
          <a:latin typeface="+mn-lt"/>
          <a:ea typeface="+mn-ea"/>
          <a:cs typeface="+mn-cs"/>
        </a:defRPr>
      </a:lvl8pPr>
      <a:lvl9pPr marL="2743431" algn="l" defTabSz="685857"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image" Target="../media/image2.emf"/><Relationship Id="rId5" Type="http://schemas.openxmlformats.org/officeDocument/2006/relationships/oleObject" Target="file:///\\nicfps\laid$\Researches%20&amp;%20Studies\Work%20Files\Periodic%20Reports\Boursa%20Kuwait\Weekly\2020\Master%20Model%20for%20weekly%20(wealth%20management)v.1%20-%20Copy.xlsx!Indcies%20!R2C2:R7C9" TargetMode="Externa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8" Type="http://schemas.openxmlformats.org/officeDocument/2006/relationships/image" Target="../media/image5.emf"/><Relationship Id="rId3" Type="http://schemas.openxmlformats.org/officeDocument/2006/relationships/notesSlide" Target="../notesSlides/notesSlide3.xml"/><Relationship Id="rId7" Type="http://schemas.openxmlformats.org/officeDocument/2006/relationships/oleObject" Target="file:///\\nicfps\laid$\Researches%20&amp;%20Studies\Work%20Files\Periodic%20Reports\Boursa%20Kuwait\Weekly\2020\Master%20Model%20for%20weekly%20(wealth%20management)v.1%20-%20Copy.xlsx!sector%20indices%20%20!%5bMaster%20Model%20for%20weekly%20(wealth%20management)v.1%20-%20Copy.xlsx%5dsector%20indices%20%20%20Chart%202" TargetMode="External"/><Relationship Id="rId2" Type="http://schemas.openxmlformats.org/officeDocument/2006/relationships/slideLayout" Target="../slideLayouts/slideLayout7.xml"/><Relationship Id="rId1" Type="http://schemas.openxmlformats.org/officeDocument/2006/relationships/vmlDrawing" Target="../drawings/vmlDrawing2.vml"/><Relationship Id="rId6" Type="http://schemas.openxmlformats.org/officeDocument/2006/relationships/image" Target="../media/image4.emf"/><Relationship Id="rId5" Type="http://schemas.openxmlformats.org/officeDocument/2006/relationships/oleObject" Target="file:///\\nicfps\laid$\Researches%20&amp;%20Studies\Work%20Files\Periodic%20Reports\Boursa%20Kuwait\Weekly\2020\Master%20Model%20for%20weekly%20(wealth%20management)v.1%20-%20Copy.xlsx!sector%20indices%20%20!%5bMaster%20Model%20for%20weekly%20(wealth%20management)v.1%20-%20Copy.xlsx%5dsector%20indices%20%20%20Chart%201" TargetMode="External"/><Relationship Id="rId10" Type="http://schemas.openxmlformats.org/officeDocument/2006/relationships/image" Target="../media/image6.emf"/><Relationship Id="rId4" Type="http://schemas.openxmlformats.org/officeDocument/2006/relationships/image" Target="../media/image3.png"/><Relationship Id="rId9" Type="http://schemas.openxmlformats.org/officeDocument/2006/relationships/oleObject" Target="file:///\\nicfps\laid$\Researches%20&amp;%20Studies\Work%20Files\Periodic%20Reports\Boursa%20Kuwait\Weekly\2020\Master%20Model%20for%20weekly%20(wealth%20management)v.1%20-%20Copy.xlsx!sector%20indices%20%20!R2C24:R17C28" TargetMode="External"/></Relationships>
</file>

<file path=ppt/slides/_rels/slide4.xml.rels><?xml version="1.0" encoding="UTF-8" standalone="yes"?>
<Relationships xmlns="http://schemas.openxmlformats.org/package/2006/relationships"><Relationship Id="rId8" Type="http://schemas.openxmlformats.org/officeDocument/2006/relationships/image" Target="../media/image8.emf"/><Relationship Id="rId3" Type="http://schemas.openxmlformats.org/officeDocument/2006/relationships/notesSlide" Target="../notesSlides/notesSlide4.xml"/><Relationship Id="rId7" Type="http://schemas.openxmlformats.org/officeDocument/2006/relationships/oleObject" Target="file:///\\nicfps\laid$\Researches%20&amp;%20Studies\Work%20Files\Periodic%20Reports\Boursa%20Kuwait\Weekly\2020\Master%20Model%20for%20weekly%20(wealth%20management)v.1%20-%20Copy.xlsx!(P%20Market)%20chart!%5bMaster%20Model%20for%20weekly%20(wealth%20management)v.1%20-%20Copy.xlsx%5d(P%20Market)%20chart%20Chart%202" TargetMode="External"/><Relationship Id="rId2" Type="http://schemas.openxmlformats.org/officeDocument/2006/relationships/slideLayout" Target="../slideLayouts/slideLayout7.xml"/><Relationship Id="rId1" Type="http://schemas.openxmlformats.org/officeDocument/2006/relationships/vmlDrawing" Target="../drawings/vmlDrawing3.vml"/><Relationship Id="rId6" Type="http://schemas.openxmlformats.org/officeDocument/2006/relationships/image" Target="../media/image7.emf"/><Relationship Id="rId5" Type="http://schemas.openxmlformats.org/officeDocument/2006/relationships/oleObject" Target="file:///\\nicfps\laid$\Researches%20&amp;%20Studies\Work%20Files\Periodic%20Reports\Boursa%20Kuwait\Weekly\2020\Master%20Model%20for%20weekly%20(wealth%20management)v.1%20-%20Copy.xlsx!Companies%20(P%20Market)!R3C2:R25C9" TargetMode="Externa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8" Type="http://schemas.openxmlformats.org/officeDocument/2006/relationships/image" Target="../media/image10.emf"/><Relationship Id="rId3" Type="http://schemas.openxmlformats.org/officeDocument/2006/relationships/notesSlide" Target="../notesSlides/notesSlide5.xml"/><Relationship Id="rId7" Type="http://schemas.openxmlformats.org/officeDocument/2006/relationships/oleObject" Target="file:///\\nicfps\laid$\Researches%20&amp;%20Studies\Work%20Files\Periodic%20Reports\Boursa%20Kuwait\Weekly\2020\Master%20Model%20for%20weekly%20(wealth%20management)v.1%20-%20Copy.xlsx!companies%20(Main%20Market&amp;%20chart)!%5bMaster%20Model%20for%20weekly%20(wealth%20management)v.1%20-%20Copy.xlsx%5dcompanies%20(Main%20Market&amp;%20chart)%20Chart%201" TargetMode="External"/><Relationship Id="rId2" Type="http://schemas.openxmlformats.org/officeDocument/2006/relationships/slideLayout" Target="../slideLayouts/slideLayout7.xml"/><Relationship Id="rId1" Type="http://schemas.openxmlformats.org/officeDocument/2006/relationships/vmlDrawing" Target="../drawings/vmlDrawing4.vml"/><Relationship Id="rId6" Type="http://schemas.openxmlformats.org/officeDocument/2006/relationships/image" Target="../media/image9.emf"/><Relationship Id="rId5" Type="http://schemas.openxmlformats.org/officeDocument/2006/relationships/oleObject" Target="file:///\\nicfps\laid$\Researches%20&amp;%20Studies\Work%20Files\Periodic%20Reports\Boursa%20Kuwait\Weekly\2020\Master%20Model%20for%20weekly%20(wealth%20management)v.1%20-%20Copy.xlsx!companies%20(Main%20Market&amp;%20chart)!R3C22:R15C29" TargetMode="Externa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8" Type="http://schemas.openxmlformats.org/officeDocument/2006/relationships/image" Target="../media/image12.emf"/><Relationship Id="rId3" Type="http://schemas.openxmlformats.org/officeDocument/2006/relationships/notesSlide" Target="../notesSlides/notesSlide6.xml"/><Relationship Id="rId7" Type="http://schemas.openxmlformats.org/officeDocument/2006/relationships/oleObject" Target="file:///\\nicfps\laid$\Researches%20&amp;%20Studies\Work%20Files\Periodic%20Reports\Boursa%20Kuwait\Weekly\2020\Master%20Model%20for%20weekly%20(wealth%20management)v.1%20-%20Copy.xlsx!companies%20(Main%20Market&amp;%20chart)!R3C2:R15C9" TargetMode="External"/><Relationship Id="rId2" Type="http://schemas.openxmlformats.org/officeDocument/2006/relationships/slideLayout" Target="../slideLayouts/slideLayout7.xml"/><Relationship Id="rId1" Type="http://schemas.openxmlformats.org/officeDocument/2006/relationships/vmlDrawing" Target="../drawings/vmlDrawing5.vml"/><Relationship Id="rId6" Type="http://schemas.openxmlformats.org/officeDocument/2006/relationships/image" Target="../media/image11.emf"/><Relationship Id="rId5" Type="http://schemas.openxmlformats.org/officeDocument/2006/relationships/oleObject" Target="file:///\\nicfps\laid$\Researches%20&amp;%20Studies\Work%20Files\Periodic%20Reports\Boursa%20Kuwait\Weekly\2020\Master%20Model%20for%20weekly%20(wealth%20management)v.1%20-%20Copy.xlsx!companies%20(Main%20Market&amp;%20chart)!R3C12:R15C19" TargetMode="External"/><Relationship Id="rId10" Type="http://schemas.openxmlformats.org/officeDocument/2006/relationships/image" Target="../media/image13.emf"/><Relationship Id="rId4" Type="http://schemas.openxmlformats.org/officeDocument/2006/relationships/image" Target="../media/image3.png"/><Relationship Id="rId9" Type="http://schemas.openxmlformats.org/officeDocument/2006/relationships/oleObject" Target="file:///\\nicfps\laid$\Researches%20&amp;%20Studies\Work%20Files\Periodic%20Reports\Boursa%20Kuwait\Weekly\2020\Master%20Model%20for%20weekly%20(wealth%20management)v.1%20-%20Copy.xlsx!companies%20(Main%20Market&amp;%20chart)!R3C32:R15C39" TargetMode="Externa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4301" y="114323"/>
            <a:ext cx="1714499" cy="72387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Rectangle 2"/>
          <p:cNvSpPr/>
          <p:nvPr/>
        </p:nvSpPr>
        <p:spPr>
          <a:xfrm>
            <a:off x="2604542" y="838200"/>
            <a:ext cx="4200189" cy="263085"/>
          </a:xfrm>
          <a:prstGeom prst="rect">
            <a:avLst/>
          </a:prstGeom>
        </p:spPr>
        <p:txBody>
          <a:bodyPr wrap="none">
            <a:spAutoFit/>
          </a:bodyPr>
          <a:lstStyle/>
          <a:p>
            <a:pPr algn="r" defTabSz="685857">
              <a:lnSpc>
                <a:spcPct val="70000"/>
              </a:lnSpc>
              <a:spcBef>
                <a:spcPct val="0"/>
              </a:spcBef>
              <a:defRPr/>
            </a:pPr>
            <a:r>
              <a:rPr lang="ar-SA" sz="1500" dirty="0">
                <a:latin typeface="+mj-lt"/>
                <a:ea typeface="+mj-ea"/>
                <a:cs typeface="+mj-cs"/>
              </a:rPr>
              <a:t>نشاط </a:t>
            </a:r>
            <a:r>
              <a:rPr lang="ar-KW" sz="1500" dirty="0" smtClean="0">
                <a:latin typeface="+mj-lt"/>
                <a:ea typeface="+mj-ea"/>
                <a:cs typeface="+mj-cs"/>
              </a:rPr>
              <a:t>بورصة الكويت خلال الأسبوع المنتهي بتاريخ </a:t>
            </a:r>
            <a:r>
              <a:rPr lang="ar-SA" sz="1500" dirty="0" smtClean="0">
                <a:latin typeface="+mj-lt"/>
                <a:ea typeface="+mj-ea"/>
                <a:cs typeface="+mj-cs"/>
              </a:rPr>
              <a:t>2020/11/05</a:t>
            </a:r>
            <a:endParaRPr lang="en-US" sz="1500" dirty="0">
              <a:latin typeface="+mj-lt"/>
              <a:ea typeface="+mj-ea"/>
              <a:cs typeface="+mj-cs"/>
            </a:endParaRPr>
          </a:p>
        </p:txBody>
      </p:sp>
      <p:cxnSp>
        <p:nvCxnSpPr>
          <p:cNvPr id="4" name="Straight Connector 3"/>
          <p:cNvCxnSpPr/>
          <p:nvPr/>
        </p:nvCxnSpPr>
        <p:spPr>
          <a:xfrm>
            <a:off x="9521" y="1143000"/>
            <a:ext cx="6858000" cy="0"/>
          </a:xfrm>
          <a:prstGeom prst="line">
            <a:avLst/>
          </a:prstGeom>
          <a:noFill/>
          <a:ln w="9525" cap="flat" cmpd="sng" algn="ctr">
            <a:solidFill>
              <a:sysClr val="windowText" lastClr="000000">
                <a:shade val="95000"/>
                <a:satMod val="105000"/>
              </a:sysClr>
            </a:solidFill>
            <a:prstDash val="solid"/>
          </a:ln>
          <a:effectLst/>
        </p:spPr>
      </p:cxnSp>
      <p:sp>
        <p:nvSpPr>
          <p:cNvPr id="10" name="Slide Number Placeholder 9"/>
          <p:cNvSpPr>
            <a:spLocks noGrp="1"/>
          </p:cNvSpPr>
          <p:nvPr>
            <p:ph type="sldNum" sz="quarter" idx="12"/>
          </p:nvPr>
        </p:nvSpPr>
        <p:spPr/>
        <p:txBody>
          <a:bodyPr/>
          <a:lstStyle/>
          <a:p>
            <a:fld id="{87137B89-8CE1-40D6-81D6-7E13319A8EB3}" type="slidenum">
              <a:rPr lang="en-US" smtClean="0"/>
              <a:t>1</a:t>
            </a:fld>
            <a:endParaRPr lang="en-US" dirty="0"/>
          </a:p>
        </p:txBody>
      </p:sp>
      <p:sp>
        <p:nvSpPr>
          <p:cNvPr id="12" name="Text Placeholder 14"/>
          <p:cNvSpPr txBox="1">
            <a:spLocks/>
          </p:cNvSpPr>
          <p:nvPr/>
        </p:nvSpPr>
        <p:spPr bwMode="gray">
          <a:xfrm>
            <a:off x="3491571" y="2403214"/>
            <a:ext cx="3313160" cy="217396"/>
          </a:xfrm>
          <a:prstGeom prst="rect">
            <a:avLst/>
          </a:prstGeom>
          <a:noFill/>
          <a:ln>
            <a:noFill/>
          </a:ln>
        </p:spPr>
        <p:txBody>
          <a:bodyPr rIns="144000">
            <a:noAutofit/>
          </a:bodyPr>
          <a:lstStyle>
            <a:lvl1pPr marL="0" indent="0" algn="l" defTabSz="914400" rtl="0" eaLnBrk="1" latinLnBrk="0" hangingPunct="1">
              <a:lnSpc>
                <a:spcPct val="135000"/>
              </a:lnSpc>
              <a:spcBef>
                <a:spcPts val="600"/>
              </a:spcBef>
              <a:buFont typeface="Arial" pitchFamily="34" charset="0"/>
              <a:buNone/>
              <a:defRPr lang="en-US" sz="900" b="1" kern="1200" noProof="0">
                <a:solidFill>
                  <a:srgbClr val="00338D"/>
                </a:solidFill>
                <a:latin typeface="Arial"/>
                <a:ea typeface="+mn-ea"/>
                <a:cs typeface="Arial" pitchFamily="34" charset="0"/>
              </a:defRPr>
            </a:lvl1pPr>
            <a:lvl2pPr marL="180975" indent="-180975" algn="l" defTabSz="914400" rtl="0" eaLnBrk="1" latinLnBrk="0" hangingPunct="1">
              <a:lnSpc>
                <a:spcPct val="135000"/>
              </a:lnSpc>
              <a:spcBef>
                <a:spcPts val="600"/>
              </a:spcBef>
              <a:buClr>
                <a:srgbClr val="00338D"/>
              </a:buClr>
              <a:buFont typeface="Arial" pitchFamily="34" charset="0"/>
              <a:buChar char="■"/>
              <a:defRPr lang="en-US" sz="900" b="1" kern="1200" noProof="0">
                <a:solidFill>
                  <a:srgbClr val="00338D"/>
                </a:solidFill>
                <a:latin typeface="Arial"/>
                <a:ea typeface="+mn-ea"/>
                <a:cs typeface="Arial" pitchFamily="34" charset="0"/>
              </a:defRPr>
            </a:lvl2pPr>
            <a:lvl3pPr marL="361950" indent="-177800" algn="l" defTabSz="914400" rtl="0" eaLnBrk="1" latinLnBrk="0" hangingPunct="1">
              <a:lnSpc>
                <a:spcPct val="135000"/>
              </a:lnSpc>
              <a:spcBef>
                <a:spcPts val="600"/>
              </a:spcBef>
              <a:buClr>
                <a:srgbClr val="00338D"/>
              </a:buClr>
              <a:buFont typeface="Arial" pitchFamily="34" charset="0"/>
              <a:buChar char="–"/>
              <a:defRPr lang="en-US" sz="900" b="1" kern="1200" noProof="0" dirty="0" smtClean="0">
                <a:solidFill>
                  <a:srgbClr val="00338D"/>
                </a:solidFill>
                <a:latin typeface="Arial" pitchFamily="34" charset="0"/>
                <a:ea typeface="+mn-ea"/>
                <a:cs typeface="Arial" pitchFamily="34" charset="0"/>
              </a:defRPr>
            </a:lvl3pPr>
            <a:lvl4pPr marL="539750" indent="-177800" algn="l" defTabSz="914400" rtl="0" eaLnBrk="1" latinLnBrk="0" hangingPunct="1">
              <a:lnSpc>
                <a:spcPct val="135000"/>
              </a:lnSpc>
              <a:spcBef>
                <a:spcPts val="600"/>
              </a:spcBef>
              <a:buClr>
                <a:srgbClr val="00338D"/>
              </a:buClr>
              <a:buFont typeface="Arial" pitchFamily="34" charset="0"/>
              <a:buChar char="■"/>
              <a:defRPr lang="en-US" sz="900" b="1" kern="1200" noProof="0" dirty="0" smtClean="0">
                <a:solidFill>
                  <a:srgbClr val="00338D"/>
                </a:solidFill>
                <a:latin typeface="Arial" pitchFamily="34" charset="0"/>
                <a:ea typeface="+mn-ea"/>
                <a:cs typeface="Arial" pitchFamily="34" charset="0"/>
              </a:defRPr>
            </a:lvl4pPr>
            <a:lvl5pPr marL="719138" indent="-174625" algn="l" defTabSz="914400" rtl="0" eaLnBrk="1" latinLnBrk="0" hangingPunct="1">
              <a:lnSpc>
                <a:spcPct val="135000"/>
              </a:lnSpc>
              <a:spcBef>
                <a:spcPts val="600"/>
              </a:spcBef>
              <a:buClr>
                <a:srgbClr val="00338D"/>
              </a:buClr>
              <a:buFont typeface="Arial" pitchFamily="34" charset="0"/>
              <a:buChar char="–"/>
              <a:defRPr lang="en-US" sz="900" b="1" kern="1200" baseline="0" noProof="0" dirty="0" smtClean="0">
                <a:solidFill>
                  <a:srgbClr val="00338D"/>
                </a:solidFill>
                <a:latin typeface="Arial" pitchFamily="34" charset="0"/>
                <a:ea typeface="+mn-ea"/>
                <a:cs typeface="Arial" pitchFamily="34" charset="0"/>
              </a:defRPr>
            </a:lvl5pPr>
            <a:lvl6pPr marL="895350" indent="-177800" algn="l" defTabSz="914400" rtl="0" eaLnBrk="1" latinLnBrk="0" hangingPunct="1">
              <a:lnSpc>
                <a:spcPct val="100000"/>
              </a:lnSpc>
              <a:spcBef>
                <a:spcPts val="600"/>
              </a:spcBef>
              <a:buClr>
                <a:srgbClr val="00338D"/>
              </a:buClr>
              <a:buFont typeface="Arial" pitchFamily="34" charset="0"/>
              <a:buChar char="■"/>
              <a:defRPr lang="en-US" sz="900" b="1" kern="1200" baseline="0" dirty="0" smtClean="0">
                <a:solidFill>
                  <a:srgbClr val="00338D"/>
                </a:solidFill>
                <a:latin typeface="Arial" pitchFamily="34" charset="0"/>
                <a:ea typeface="+mn-ea"/>
                <a:cs typeface="Arial" pitchFamily="34" charset="0"/>
              </a:defRPr>
            </a:lvl6pPr>
            <a:lvl7pPr marL="1079500" indent="-184150" algn="l" defTabSz="914400" rtl="0" eaLnBrk="1" latinLnBrk="0" hangingPunct="1">
              <a:lnSpc>
                <a:spcPct val="100000"/>
              </a:lnSpc>
              <a:spcBef>
                <a:spcPts val="600"/>
              </a:spcBef>
              <a:buClr>
                <a:srgbClr val="00338D"/>
              </a:buClr>
              <a:buFont typeface="Arial" pitchFamily="34" charset="0"/>
              <a:buChar char="–"/>
              <a:defRPr lang="en-US" sz="900" b="1" kern="1200" baseline="0" dirty="0" smtClean="0">
                <a:solidFill>
                  <a:srgbClr val="00338D"/>
                </a:solidFill>
                <a:latin typeface="Arial" pitchFamily="34" charset="0"/>
                <a:ea typeface="+mn-ea"/>
                <a:cs typeface="Arial" pitchFamily="34" charset="0"/>
              </a:defRPr>
            </a:lvl7pPr>
            <a:lvl8pPr marL="1257300" indent="-177800" algn="l" defTabSz="914400" rtl="0" eaLnBrk="1" latinLnBrk="0" hangingPunct="1">
              <a:lnSpc>
                <a:spcPct val="100000"/>
              </a:lnSpc>
              <a:spcBef>
                <a:spcPts val="600"/>
              </a:spcBef>
              <a:buClr>
                <a:srgbClr val="00338D"/>
              </a:buClr>
              <a:buFont typeface="Arial" pitchFamily="34" charset="0"/>
              <a:buChar char="■"/>
              <a:defRPr lang="en-US" sz="900" b="1" kern="1200" dirty="0" smtClean="0">
                <a:solidFill>
                  <a:srgbClr val="00338D"/>
                </a:solidFill>
                <a:latin typeface="Arial" pitchFamily="34" charset="0"/>
                <a:ea typeface="+mn-ea"/>
                <a:cs typeface="+mn-cs"/>
              </a:defRPr>
            </a:lvl8pPr>
            <a:lvl9pPr marL="1401763" indent="-144463" algn="l" defTabSz="914400" rtl="0" eaLnBrk="1" latinLnBrk="0" hangingPunct="1">
              <a:lnSpc>
                <a:spcPct val="100000"/>
              </a:lnSpc>
              <a:spcBef>
                <a:spcPts val="600"/>
              </a:spcBef>
              <a:buClr>
                <a:srgbClr val="00338D"/>
              </a:buClr>
              <a:buFont typeface="Arial" pitchFamily="34" charset="0"/>
              <a:buChar char="–"/>
              <a:defRPr lang="en-US" sz="900" b="1" kern="1200" dirty="0" smtClean="0">
                <a:solidFill>
                  <a:srgbClr val="00338D"/>
                </a:solidFill>
                <a:latin typeface="Arial" pitchFamily="34" charset="0"/>
                <a:ea typeface="+mn-ea"/>
                <a:cs typeface="Arial" pitchFamily="34" charset="0"/>
              </a:defRPr>
            </a:lvl9pPr>
          </a:lstStyle>
          <a:p>
            <a:pPr algn="justLow" rtl="1">
              <a:defRPr/>
            </a:pPr>
            <a:r>
              <a:rPr kumimoji="0" lang="ar-SA" sz="600" b="0" i="0" u="none" strike="noStrike" kern="1200" cap="none" spc="0" normalizeH="0" baseline="0" noProof="0" dirty="0" smtClean="0">
                <a:ln>
                  <a:noFill/>
                </a:ln>
                <a:solidFill>
                  <a:schemeClr val="tx1"/>
                </a:solidFill>
                <a:effectLst/>
                <a:uLnTx/>
                <a:uFillTx/>
                <a:latin typeface="Times New Roman" panose="02020603050405020304" pitchFamily="18" charset="0"/>
                <a:cs typeface="+mn-cs"/>
              </a:rPr>
              <a:t> </a:t>
            </a:r>
            <a:r>
              <a:rPr kumimoji="0" lang="ar-KW" sz="600" b="0" i="0" u="none" strike="noStrike" kern="1200" cap="none" spc="0" normalizeH="0" baseline="0" noProof="0" dirty="0" smtClean="0">
                <a:ln>
                  <a:noFill/>
                </a:ln>
                <a:solidFill>
                  <a:schemeClr val="tx1"/>
                </a:solidFill>
                <a:effectLst/>
                <a:uLnTx/>
                <a:uFillTx/>
                <a:latin typeface="Times New Roman" panose="02020603050405020304" pitchFamily="18" charset="0"/>
                <a:cs typeface="+mn-cs"/>
              </a:rPr>
              <a:t>  * </a:t>
            </a:r>
            <a:r>
              <a:rPr lang="ar-KW" sz="600" b="0" dirty="0" smtClean="0">
                <a:solidFill>
                  <a:schemeClr val="tx1"/>
                </a:solidFill>
                <a:latin typeface="Times New Roman" panose="02020603050405020304" pitchFamily="18" charset="0"/>
              </a:rPr>
              <a:t>ع.س </a:t>
            </a:r>
            <a:r>
              <a:rPr lang="ar-KW" sz="600" b="0" dirty="0">
                <a:solidFill>
                  <a:schemeClr val="tx1"/>
                </a:solidFill>
                <a:latin typeface="Times New Roman" panose="02020603050405020304" pitchFamily="18" charset="0"/>
              </a:rPr>
              <a:t>: عائد سعري      </a:t>
            </a:r>
          </a:p>
          <a:p>
            <a:pPr lvl="0" algn="justLow" rtl="1">
              <a:defRPr/>
            </a:pPr>
            <a:endParaRPr kumimoji="0" lang="ar-KW" sz="600" b="0" i="0" u="none" strike="noStrike" kern="1200" cap="none" spc="0" normalizeH="0" baseline="0" noProof="0" dirty="0" smtClean="0">
              <a:ln>
                <a:noFill/>
              </a:ln>
              <a:solidFill>
                <a:schemeClr val="tx1"/>
              </a:solidFill>
              <a:effectLst/>
              <a:uLnTx/>
              <a:uFillTx/>
              <a:latin typeface="Times New Roman" panose="02020603050405020304" pitchFamily="18" charset="0"/>
              <a:cs typeface="+mn-cs"/>
            </a:endParaRPr>
          </a:p>
          <a:p>
            <a:pPr lvl="0" algn="justLow" rtl="1">
              <a:defRPr/>
            </a:pPr>
            <a:endParaRPr kumimoji="0" lang="ar-KW" sz="600" b="0" i="0" u="none" strike="noStrike" kern="1200" cap="none" spc="0" normalizeH="0" baseline="0" noProof="0" dirty="0" smtClean="0">
              <a:ln>
                <a:noFill/>
              </a:ln>
              <a:solidFill>
                <a:schemeClr val="tx1"/>
              </a:solidFill>
              <a:effectLst/>
              <a:uLnTx/>
              <a:uFillTx/>
              <a:latin typeface="Times New Roman" panose="02020603050405020304" pitchFamily="18" charset="0"/>
              <a:cs typeface="+mn-cs"/>
            </a:endParaRPr>
          </a:p>
          <a:p>
            <a:pPr lvl="0" algn="justLow" rtl="1">
              <a:defRPr/>
            </a:pPr>
            <a:endParaRPr kumimoji="0" lang="en-US" sz="600" b="0" i="0" u="none" strike="noStrike" kern="1200" cap="none" spc="0" normalizeH="0" baseline="0" noProof="0" dirty="0" smtClean="0">
              <a:ln>
                <a:noFill/>
              </a:ln>
              <a:solidFill>
                <a:schemeClr val="tx1"/>
              </a:solidFill>
              <a:effectLst/>
              <a:uLnTx/>
              <a:uFillTx/>
              <a:latin typeface="Times New Roman" panose="02020603050405020304" pitchFamily="18" charset="0"/>
              <a:cs typeface="+mn-cs"/>
            </a:endParaRPr>
          </a:p>
        </p:txBody>
      </p:sp>
      <p:sp>
        <p:nvSpPr>
          <p:cNvPr id="9" name="Rectangle 8"/>
          <p:cNvSpPr/>
          <p:nvPr/>
        </p:nvSpPr>
        <p:spPr>
          <a:xfrm>
            <a:off x="122238" y="2959206"/>
            <a:ext cx="6591300" cy="5895525"/>
          </a:xfrm>
          <a:prstGeom prst="rect">
            <a:avLst/>
          </a:prstGeom>
          <a:solidFill>
            <a:schemeClr val="bg1">
              <a:lumMod val="95000"/>
            </a:schemeClr>
          </a:solidFill>
        </p:spPr>
        <p:txBody>
          <a:bodyPr wrap="square">
            <a:spAutoFit/>
          </a:bodyPr>
          <a:lstStyle/>
          <a:p>
            <a:pPr algn="r" rtl="1">
              <a:lnSpc>
                <a:spcPct val="107000"/>
              </a:lnSpc>
              <a:spcAft>
                <a:spcPts val="800"/>
              </a:spcAft>
            </a:pPr>
            <a:r>
              <a:rPr lang="ar-SA" sz="1100" b="1" u="sng" dirty="0" smtClean="0">
                <a:solidFill>
                  <a:srgbClr val="2C2F34"/>
                </a:solidFill>
                <a:latin typeface="Calibri" panose="020F0502020204030204" pitchFamily="34" charset="0"/>
                <a:ea typeface="Calibri" panose="020F0502020204030204" pitchFamily="34" charset="0"/>
                <a:cs typeface="Calibri" panose="020F0502020204030204" pitchFamily="34" charset="0"/>
              </a:rPr>
              <a:t>أداء </a:t>
            </a:r>
            <a:r>
              <a:rPr lang="ar-SA" sz="1100" b="1" u="sng" dirty="0">
                <a:solidFill>
                  <a:srgbClr val="2C2F34"/>
                </a:solidFill>
                <a:latin typeface="Calibri" panose="020F0502020204030204" pitchFamily="34" charset="0"/>
                <a:ea typeface="Calibri" panose="020F0502020204030204" pitchFamily="34" charset="0"/>
                <a:cs typeface="Calibri" panose="020F0502020204030204" pitchFamily="34" charset="0"/>
              </a:rPr>
              <a:t>مؤشرات البورصة</a:t>
            </a:r>
            <a:endParaRPr lang="en-US" sz="1100" dirty="0">
              <a:latin typeface="Calibri" panose="020F0502020204030204" pitchFamily="34" charset="0"/>
              <a:ea typeface="Calibri" panose="020F0502020204030204" pitchFamily="34" charset="0"/>
              <a:cs typeface="Arial" panose="020B0604020202020204" pitchFamily="34" charset="0"/>
            </a:endParaRPr>
          </a:p>
          <a:p>
            <a:pPr algn="justLow" rtl="1">
              <a:lnSpc>
                <a:spcPct val="150000"/>
              </a:lnSpc>
              <a:spcAft>
                <a:spcPts val="800"/>
              </a:spcAft>
            </a:pPr>
            <a:r>
              <a:rPr lang="ar-SA" sz="1100" dirty="0">
                <a:latin typeface="Calibri" panose="020F0502020204030204" pitchFamily="34" charset="0"/>
                <a:ea typeface="Calibri" panose="020F0502020204030204" pitchFamily="34" charset="0"/>
                <a:cs typeface="Calibri" panose="020F0502020204030204" pitchFamily="34" charset="0"/>
              </a:rPr>
              <a:t>أنهت بورصة الكويت تعاملاتها للأسبوع المنتهي في الخامس </a:t>
            </a:r>
            <a:r>
              <a:rPr lang="ar-KW" sz="1100" dirty="0">
                <a:latin typeface="Calibri" panose="020F0502020204030204" pitchFamily="34" charset="0"/>
                <a:ea typeface="Calibri" panose="020F0502020204030204" pitchFamily="34" charset="0"/>
                <a:cs typeface="Calibri" panose="020F0502020204030204" pitchFamily="34" charset="0"/>
              </a:rPr>
              <a:t>من نوفمبر</a:t>
            </a:r>
            <a:r>
              <a:rPr lang="ar-SA" sz="1100" dirty="0">
                <a:latin typeface="Calibri" panose="020F0502020204030204" pitchFamily="34" charset="0"/>
                <a:ea typeface="Calibri" panose="020F0502020204030204" pitchFamily="34" charset="0"/>
                <a:cs typeface="Calibri" panose="020F0502020204030204" pitchFamily="34" charset="0"/>
              </a:rPr>
              <a:t> على تباين في أداء مؤشراتها مقارنة مع اقفال الأسبوع الماضي، حيث ارتفع مؤشر السوق العام بنسبة 0.6%، ومؤشر السوق الأول بنسبة 0.8%، و جاء أداء مؤشر السوق الرئيسي مستقرا. في حين تراجع المعدل اليومي لقيمة الأسهم المتداولة بنسبة 19.2% إلى 43.8 مليون د.ك خلال الأسبوع بالمقارنة مع 54.2 مليون د.ك للأسبوع الماضي، وكذلك المعدل اليومي لكمية الأسهم المتداولة بنسبة 20.4% إلي 178 مليون سهم بالمقارنة مع 223.5 مليون سهم.</a:t>
            </a:r>
            <a:endParaRPr lang="en-US" sz="1100" dirty="0">
              <a:latin typeface="Calibri" panose="020F0502020204030204" pitchFamily="34" charset="0"/>
              <a:ea typeface="Calibri" panose="020F0502020204030204" pitchFamily="34" charset="0"/>
              <a:cs typeface="Arial" panose="020B0604020202020204" pitchFamily="34" charset="0"/>
            </a:endParaRPr>
          </a:p>
          <a:p>
            <a:pPr algn="justLow" rtl="1">
              <a:lnSpc>
                <a:spcPct val="150000"/>
              </a:lnSpc>
              <a:spcAft>
                <a:spcPts val="800"/>
              </a:spcAft>
            </a:pPr>
            <a:r>
              <a:rPr lang="ar-SA" sz="1100" b="1" u="sng" dirty="0" smtClean="0">
                <a:latin typeface="Calibri" panose="020F0502020204030204" pitchFamily="34" charset="0"/>
                <a:ea typeface="Calibri" panose="020F0502020204030204" pitchFamily="34" charset="0"/>
                <a:cs typeface="Calibri" panose="020F0502020204030204" pitchFamily="34" charset="0"/>
              </a:rPr>
              <a:t>تداولات </a:t>
            </a:r>
            <a:r>
              <a:rPr lang="ar-SA" sz="1100" b="1" u="sng" dirty="0">
                <a:latin typeface="Calibri" panose="020F0502020204030204" pitchFamily="34" charset="0"/>
                <a:ea typeface="Calibri" panose="020F0502020204030204" pitchFamily="34" charset="0"/>
                <a:cs typeface="Calibri" panose="020F0502020204030204" pitchFamily="34" charset="0"/>
              </a:rPr>
              <a:t>الأسبوع</a:t>
            </a:r>
            <a:endParaRPr lang="en-US" sz="1100" dirty="0">
              <a:latin typeface="Calibri" panose="020F0502020204030204" pitchFamily="34" charset="0"/>
              <a:ea typeface="Calibri" panose="020F0502020204030204" pitchFamily="34" charset="0"/>
              <a:cs typeface="Arial" panose="020B0604020202020204" pitchFamily="34" charset="0"/>
            </a:endParaRPr>
          </a:p>
          <a:p>
            <a:pPr algn="justLow" rtl="1">
              <a:lnSpc>
                <a:spcPct val="150000"/>
              </a:lnSpc>
              <a:spcAft>
                <a:spcPts val="800"/>
              </a:spcAft>
            </a:pPr>
            <a:r>
              <a:rPr lang="ar-SA" sz="1100" dirty="0">
                <a:latin typeface="Calibri" panose="020F0502020204030204" pitchFamily="34" charset="0"/>
                <a:ea typeface="Calibri" panose="020F0502020204030204" pitchFamily="34" charset="0"/>
                <a:cs typeface="Calibri" panose="020F0502020204030204" pitchFamily="34" charset="0"/>
              </a:rPr>
              <a:t>جاء أداء مؤشرات البورصة متباينا خلال جلسات الأسبوع، حيث شهدت جلسة مطلع الأسبوع تراجعا واضحا على أثر استمرار موجة الضغوط البيعية  على العديد من الأسهم بشكل عام وأسهم السوق الأول بشكل خاص، وهو ما دفع العديد من هذه الأسهم إلى تسجيل خسائر سوقية كبيرة، ثم استطاع السوق في التماسك قليلا ونجح في تحقيق مكاسب سوقية ملحوظة خلال جلسة التداول الثانية والثالثة، لكن عودة الضغوط البيعية مرة أخرى واستمرار حالة الحذر والخوف، جعلت مؤشرات البورصة تنزلق مجددا خلال جلسة التداول قبل الأخيرة. أما جلسة التداول الأخيرة فقد كانت مختلفة نسبيا، حيث شهدت تعاملاتها الصباحية تراجعا واضحا لشريحة واسعة من الأسهم مع استمرارية الموجات البيعية عليها، لكن تداولات الساعة الأخيرة منها كانت على العكس، حيث ظهرت عمليات شرائية واضحة على العديد من أسهم السوق الأول، الأمر الذي محى كافة خسائر مؤشر السوق العام والسوق الأول الصباحية.</a:t>
            </a:r>
            <a:endParaRPr lang="en-US" sz="1100" dirty="0">
              <a:latin typeface="Calibri" panose="020F0502020204030204" pitchFamily="34" charset="0"/>
              <a:ea typeface="Calibri" panose="020F0502020204030204" pitchFamily="34" charset="0"/>
              <a:cs typeface="Arial" panose="020B0604020202020204" pitchFamily="34" charset="0"/>
            </a:endParaRPr>
          </a:p>
          <a:p>
            <a:pPr algn="justLow" rtl="1">
              <a:lnSpc>
                <a:spcPct val="150000"/>
              </a:lnSpc>
              <a:spcAft>
                <a:spcPts val="800"/>
              </a:spcAft>
            </a:pPr>
            <a:r>
              <a:rPr lang="ar-SA" sz="1100" dirty="0">
                <a:latin typeface="Calibri" panose="020F0502020204030204" pitchFamily="34" charset="0"/>
                <a:ea typeface="Calibri" panose="020F0502020204030204" pitchFamily="34" charset="0"/>
                <a:cs typeface="Calibri" panose="020F0502020204030204" pitchFamily="34" charset="0"/>
              </a:rPr>
              <a:t>الجدير بالذكر أن افصاحات الشركات المدرجة للبيانات المالية الفصلية لفترة التسعة أشهر المنتهية في 30 سبتمبر، بدأت تتوالى تباعا، والتي جاءت في مجملها حتى الآن مزيجا بين تراجع في الأرباح لدى بعض الشركات أو تسجيل خسائر ملحوظة لدى البعض الآخر، الأمر الذي شكلا عاملا سلبيا على مزاج وحالة المتعاملين، مما أضعف لديهم الشهية الإستثمارية والمضاربية على حد سواء.</a:t>
            </a:r>
            <a:endParaRPr lang="en-US" sz="1100" dirty="0">
              <a:latin typeface="Calibri" panose="020F0502020204030204" pitchFamily="34" charset="0"/>
              <a:ea typeface="Calibri" panose="020F0502020204030204" pitchFamily="34" charset="0"/>
              <a:cs typeface="Arial" panose="020B0604020202020204" pitchFamily="34" charset="0"/>
            </a:endParaRPr>
          </a:p>
          <a:p>
            <a:pPr algn="justLow" rtl="1">
              <a:lnSpc>
                <a:spcPct val="150000"/>
              </a:lnSpc>
              <a:spcAft>
                <a:spcPts val="800"/>
              </a:spcAft>
            </a:pPr>
            <a:r>
              <a:rPr lang="ar-SA" sz="1050" b="1" u="sng" dirty="0" smtClean="0">
                <a:latin typeface="Calibri" panose="020F0502020204030204" pitchFamily="34" charset="0"/>
                <a:ea typeface="Calibri" panose="020F0502020204030204" pitchFamily="34" charset="0"/>
                <a:cs typeface="Calibri" panose="020F0502020204030204" pitchFamily="34" charset="0"/>
              </a:rPr>
              <a:t>أهم افصاحات الشركات خلال الفترة</a:t>
            </a:r>
          </a:p>
          <a:p>
            <a:pPr marL="342900" lvl="0" indent="-342900" algn="justLow" rtl="1">
              <a:lnSpc>
                <a:spcPct val="150000"/>
              </a:lnSpc>
              <a:spcAft>
                <a:spcPts val="800"/>
              </a:spcAft>
              <a:buFont typeface="Wingdings" panose="05000000000000000000" pitchFamily="2" charset="2"/>
              <a:buChar char=""/>
            </a:pPr>
            <a:r>
              <a:rPr lang="ar-SA" sz="1050" dirty="0">
                <a:latin typeface="Calibri" panose="020F0502020204030204" pitchFamily="34" charset="0"/>
                <a:ea typeface="Calibri" panose="020F0502020204030204" pitchFamily="34" charset="0"/>
                <a:cs typeface="Calibri" panose="020F0502020204030204" pitchFamily="34" charset="0"/>
              </a:rPr>
              <a:t>تراجعت أرباح بيت التمويل الكويتي بنسبة 46.9% إلى 101.2 مليون د.ك لفترة التسعة أشهر المنتهية في 30 سبتمبر 2020.</a:t>
            </a:r>
            <a:endParaRPr lang="en-US" sz="1050" dirty="0">
              <a:latin typeface="Calibri" panose="020F0502020204030204" pitchFamily="34" charset="0"/>
              <a:ea typeface="Calibri" panose="020F0502020204030204" pitchFamily="34" charset="0"/>
              <a:cs typeface="Arial" panose="020B0604020202020204" pitchFamily="34" charset="0"/>
            </a:endParaRPr>
          </a:p>
          <a:p>
            <a:pPr marL="342900" lvl="0" indent="-342900" algn="justLow" rtl="1">
              <a:lnSpc>
                <a:spcPct val="150000"/>
              </a:lnSpc>
              <a:spcAft>
                <a:spcPts val="800"/>
              </a:spcAft>
              <a:buFont typeface="Wingdings" panose="05000000000000000000" pitchFamily="2" charset="2"/>
              <a:buChar char=""/>
            </a:pPr>
            <a:r>
              <a:rPr lang="ar-SA" sz="1050" dirty="0">
                <a:latin typeface="Calibri" panose="020F0502020204030204" pitchFamily="34" charset="0"/>
                <a:ea typeface="Calibri" panose="020F0502020204030204" pitchFamily="34" charset="0"/>
                <a:cs typeface="Calibri" panose="020F0502020204030204" pitchFamily="34" charset="0"/>
              </a:rPr>
              <a:t>تراجعت أرباح شركة الإتصالات المتنقلة بنسبة 14% إلى 131.6 مليون د.ك لفترة التسعة أشهر المنتهية في 30 سبتمبر 2020.</a:t>
            </a:r>
            <a:endParaRPr lang="en-US" sz="1050" dirty="0">
              <a:latin typeface="Calibri" panose="020F0502020204030204" pitchFamily="34" charset="0"/>
              <a:ea typeface="Calibri" panose="020F0502020204030204" pitchFamily="34" charset="0"/>
              <a:cs typeface="Arial" panose="020B0604020202020204" pitchFamily="34" charset="0"/>
            </a:endParaRPr>
          </a:p>
          <a:p>
            <a:pPr algn="justLow" rtl="1">
              <a:lnSpc>
                <a:spcPct val="150000"/>
              </a:lnSpc>
              <a:spcAft>
                <a:spcPts val="800"/>
              </a:spcAft>
            </a:pPr>
            <a:endParaRPr lang="ar-SA" sz="1050" b="1" u="sng" dirty="0" smtClean="0">
              <a:latin typeface="Calibri" panose="020F0502020204030204" pitchFamily="34" charset="0"/>
              <a:ea typeface="Calibri" panose="020F0502020204030204" pitchFamily="34" charset="0"/>
              <a:cs typeface="Calibri" panose="020F0502020204030204" pitchFamily="34" charset="0"/>
            </a:endParaRPr>
          </a:p>
        </p:txBody>
      </p:sp>
      <p:sp>
        <p:nvSpPr>
          <p:cNvPr id="14" name="TextBox 13"/>
          <p:cNvSpPr txBox="1"/>
          <p:nvPr/>
        </p:nvSpPr>
        <p:spPr>
          <a:xfrm>
            <a:off x="176836" y="2730761"/>
            <a:ext cx="6542429" cy="184666"/>
          </a:xfrm>
          <a:prstGeom prst="rect">
            <a:avLst/>
          </a:prstGeom>
          <a:solidFill>
            <a:srgbClr val="963634"/>
          </a:solidFill>
        </p:spPr>
        <p:txBody>
          <a:bodyPr wrap="square" lIns="0" tIns="0" rIns="0" bIns="0" rtlCol="0">
            <a:spAutoFit/>
          </a:bodyPr>
          <a:lstStyle/>
          <a:p>
            <a:pPr algn="ctr"/>
            <a:r>
              <a:rPr lang="ar-KW" sz="1200" b="1" dirty="0" smtClean="0">
                <a:solidFill>
                  <a:schemeClr val="bg1"/>
                </a:solidFill>
                <a:cs typeface="+mj-cs"/>
              </a:rPr>
              <a:t>ملخص أداء السوق خلال الأسبوع </a:t>
            </a:r>
            <a:endParaRPr lang="en-US" sz="1200" b="1" dirty="0" smtClean="0">
              <a:solidFill>
                <a:schemeClr val="bg1"/>
              </a:solidFill>
              <a:cs typeface="+mj-cs"/>
            </a:endParaRPr>
          </a:p>
        </p:txBody>
      </p:sp>
      <p:graphicFrame>
        <p:nvGraphicFramePr>
          <p:cNvPr id="5" name="Object 4"/>
          <p:cNvGraphicFramePr>
            <a:graphicFrameLocks noChangeAspect="1"/>
          </p:cNvGraphicFramePr>
          <p:nvPr>
            <p:extLst>
              <p:ext uri="{D42A27DB-BD31-4B8C-83A1-F6EECF244321}">
                <p14:modId xmlns:p14="http://schemas.microsoft.com/office/powerpoint/2010/main" val="3209372679"/>
              </p:ext>
            </p:extLst>
          </p:nvPr>
        </p:nvGraphicFramePr>
        <p:xfrm>
          <a:off x="1722438" y="1196975"/>
          <a:ext cx="4991100" cy="1371600"/>
        </p:xfrm>
        <a:graphic>
          <a:graphicData uri="http://schemas.openxmlformats.org/presentationml/2006/ole">
            <mc:AlternateContent xmlns:mc="http://schemas.openxmlformats.org/markup-compatibility/2006">
              <mc:Choice xmlns:v="urn:schemas-microsoft-com:vml" Requires="v">
                <p:oleObj spid="_x0000_s131617" name="Worksheet" r:id="rId5" imgW="4991249" imgH="1371600" progId="Excel.Sheet.12">
                  <p:link updateAutomatic="1"/>
                </p:oleObj>
              </mc:Choice>
              <mc:Fallback>
                <p:oleObj name="Worksheet" r:id="rId5" imgW="4991249" imgH="1371600" progId="Excel.Sheet.12">
                  <p:link updateAutomatic="1"/>
                  <p:pic>
                    <p:nvPicPr>
                      <p:cNvPr id="0" name=""/>
                      <p:cNvPicPr/>
                      <p:nvPr/>
                    </p:nvPicPr>
                    <p:blipFill>
                      <a:blip r:embed="rId6"/>
                      <a:stretch>
                        <a:fillRect/>
                      </a:stretch>
                    </p:blipFill>
                    <p:spPr>
                      <a:xfrm>
                        <a:off x="1722438" y="1196975"/>
                        <a:ext cx="4991100" cy="1371600"/>
                      </a:xfrm>
                      <a:prstGeom prst="rect">
                        <a:avLst/>
                      </a:prstGeom>
                    </p:spPr>
                  </p:pic>
                </p:oleObj>
              </mc:Fallback>
            </mc:AlternateContent>
          </a:graphicData>
        </a:graphic>
      </p:graphicFrame>
      <p:sp>
        <p:nvSpPr>
          <p:cNvPr id="11" name="Text Placeholder 14"/>
          <p:cNvSpPr txBox="1">
            <a:spLocks/>
          </p:cNvSpPr>
          <p:nvPr/>
        </p:nvSpPr>
        <p:spPr bwMode="gray">
          <a:xfrm>
            <a:off x="3491571" y="2565400"/>
            <a:ext cx="3313160" cy="217396"/>
          </a:xfrm>
          <a:prstGeom prst="rect">
            <a:avLst/>
          </a:prstGeom>
          <a:noFill/>
          <a:ln>
            <a:noFill/>
          </a:ln>
        </p:spPr>
        <p:txBody>
          <a:bodyPr rIns="144000">
            <a:noAutofit/>
          </a:bodyPr>
          <a:lstStyle>
            <a:lvl1pPr marL="0" indent="0" algn="l" defTabSz="914400" rtl="0" eaLnBrk="1" latinLnBrk="0" hangingPunct="1">
              <a:lnSpc>
                <a:spcPct val="135000"/>
              </a:lnSpc>
              <a:spcBef>
                <a:spcPts val="600"/>
              </a:spcBef>
              <a:buFont typeface="Arial" pitchFamily="34" charset="0"/>
              <a:buNone/>
              <a:defRPr lang="en-US" sz="900" b="1" kern="1200" noProof="0">
                <a:solidFill>
                  <a:srgbClr val="00338D"/>
                </a:solidFill>
                <a:latin typeface="Arial"/>
                <a:ea typeface="+mn-ea"/>
                <a:cs typeface="Arial" pitchFamily="34" charset="0"/>
              </a:defRPr>
            </a:lvl1pPr>
            <a:lvl2pPr marL="180975" indent="-180975" algn="l" defTabSz="914400" rtl="0" eaLnBrk="1" latinLnBrk="0" hangingPunct="1">
              <a:lnSpc>
                <a:spcPct val="135000"/>
              </a:lnSpc>
              <a:spcBef>
                <a:spcPts val="600"/>
              </a:spcBef>
              <a:buClr>
                <a:srgbClr val="00338D"/>
              </a:buClr>
              <a:buFont typeface="Arial" pitchFamily="34" charset="0"/>
              <a:buChar char="■"/>
              <a:defRPr lang="en-US" sz="900" b="1" kern="1200" noProof="0">
                <a:solidFill>
                  <a:srgbClr val="00338D"/>
                </a:solidFill>
                <a:latin typeface="Arial"/>
                <a:ea typeface="+mn-ea"/>
                <a:cs typeface="Arial" pitchFamily="34" charset="0"/>
              </a:defRPr>
            </a:lvl2pPr>
            <a:lvl3pPr marL="361950" indent="-177800" algn="l" defTabSz="914400" rtl="0" eaLnBrk="1" latinLnBrk="0" hangingPunct="1">
              <a:lnSpc>
                <a:spcPct val="135000"/>
              </a:lnSpc>
              <a:spcBef>
                <a:spcPts val="600"/>
              </a:spcBef>
              <a:buClr>
                <a:srgbClr val="00338D"/>
              </a:buClr>
              <a:buFont typeface="Arial" pitchFamily="34" charset="0"/>
              <a:buChar char="–"/>
              <a:defRPr lang="en-US" sz="900" b="1" kern="1200" noProof="0" dirty="0" smtClean="0">
                <a:solidFill>
                  <a:srgbClr val="00338D"/>
                </a:solidFill>
                <a:latin typeface="Arial" pitchFamily="34" charset="0"/>
                <a:ea typeface="+mn-ea"/>
                <a:cs typeface="Arial" pitchFamily="34" charset="0"/>
              </a:defRPr>
            </a:lvl3pPr>
            <a:lvl4pPr marL="539750" indent="-177800" algn="l" defTabSz="914400" rtl="0" eaLnBrk="1" latinLnBrk="0" hangingPunct="1">
              <a:lnSpc>
                <a:spcPct val="135000"/>
              </a:lnSpc>
              <a:spcBef>
                <a:spcPts val="600"/>
              </a:spcBef>
              <a:buClr>
                <a:srgbClr val="00338D"/>
              </a:buClr>
              <a:buFont typeface="Arial" pitchFamily="34" charset="0"/>
              <a:buChar char="■"/>
              <a:defRPr lang="en-US" sz="900" b="1" kern="1200" noProof="0" dirty="0" smtClean="0">
                <a:solidFill>
                  <a:srgbClr val="00338D"/>
                </a:solidFill>
                <a:latin typeface="Arial" pitchFamily="34" charset="0"/>
                <a:ea typeface="+mn-ea"/>
                <a:cs typeface="Arial" pitchFamily="34" charset="0"/>
              </a:defRPr>
            </a:lvl4pPr>
            <a:lvl5pPr marL="719138" indent="-174625" algn="l" defTabSz="914400" rtl="0" eaLnBrk="1" latinLnBrk="0" hangingPunct="1">
              <a:lnSpc>
                <a:spcPct val="135000"/>
              </a:lnSpc>
              <a:spcBef>
                <a:spcPts val="600"/>
              </a:spcBef>
              <a:buClr>
                <a:srgbClr val="00338D"/>
              </a:buClr>
              <a:buFont typeface="Arial" pitchFamily="34" charset="0"/>
              <a:buChar char="–"/>
              <a:defRPr lang="en-US" sz="900" b="1" kern="1200" baseline="0" noProof="0" dirty="0" smtClean="0">
                <a:solidFill>
                  <a:srgbClr val="00338D"/>
                </a:solidFill>
                <a:latin typeface="Arial" pitchFamily="34" charset="0"/>
                <a:ea typeface="+mn-ea"/>
                <a:cs typeface="Arial" pitchFamily="34" charset="0"/>
              </a:defRPr>
            </a:lvl5pPr>
            <a:lvl6pPr marL="895350" indent="-177800" algn="l" defTabSz="914400" rtl="0" eaLnBrk="1" latinLnBrk="0" hangingPunct="1">
              <a:lnSpc>
                <a:spcPct val="100000"/>
              </a:lnSpc>
              <a:spcBef>
                <a:spcPts val="600"/>
              </a:spcBef>
              <a:buClr>
                <a:srgbClr val="00338D"/>
              </a:buClr>
              <a:buFont typeface="Arial" pitchFamily="34" charset="0"/>
              <a:buChar char="■"/>
              <a:defRPr lang="en-US" sz="900" b="1" kern="1200" baseline="0" dirty="0" smtClean="0">
                <a:solidFill>
                  <a:srgbClr val="00338D"/>
                </a:solidFill>
                <a:latin typeface="Arial" pitchFamily="34" charset="0"/>
                <a:ea typeface="+mn-ea"/>
                <a:cs typeface="Arial" pitchFamily="34" charset="0"/>
              </a:defRPr>
            </a:lvl6pPr>
            <a:lvl7pPr marL="1079500" indent="-184150" algn="l" defTabSz="914400" rtl="0" eaLnBrk="1" latinLnBrk="0" hangingPunct="1">
              <a:lnSpc>
                <a:spcPct val="100000"/>
              </a:lnSpc>
              <a:spcBef>
                <a:spcPts val="600"/>
              </a:spcBef>
              <a:buClr>
                <a:srgbClr val="00338D"/>
              </a:buClr>
              <a:buFont typeface="Arial" pitchFamily="34" charset="0"/>
              <a:buChar char="–"/>
              <a:defRPr lang="en-US" sz="900" b="1" kern="1200" baseline="0" dirty="0" smtClean="0">
                <a:solidFill>
                  <a:srgbClr val="00338D"/>
                </a:solidFill>
                <a:latin typeface="Arial" pitchFamily="34" charset="0"/>
                <a:ea typeface="+mn-ea"/>
                <a:cs typeface="Arial" pitchFamily="34" charset="0"/>
              </a:defRPr>
            </a:lvl7pPr>
            <a:lvl8pPr marL="1257300" indent="-177800" algn="l" defTabSz="914400" rtl="0" eaLnBrk="1" latinLnBrk="0" hangingPunct="1">
              <a:lnSpc>
                <a:spcPct val="100000"/>
              </a:lnSpc>
              <a:spcBef>
                <a:spcPts val="600"/>
              </a:spcBef>
              <a:buClr>
                <a:srgbClr val="00338D"/>
              </a:buClr>
              <a:buFont typeface="Arial" pitchFamily="34" charset="0"/>
              <a:buChar char="■"/>
              <a:defRPr lang="en-US" sz="900" b="1" kern="1200" dirty="0" smtClean="0">
                <a:solidFill>
                  <a:srgbClr val="00338D"/>
                </a:solidFill>
                <a:latin typeface="Arial" pitchFamily="34" charset="0"/>
                <a:ea typeface="+mn-ea"/>
                <a:cs typeface="+mn-cs"/>
              </a:defRPr>
            </a:lvl8pPr>
            <a:lvl9pPr marL="1401763" indent="-144463" algn="l" defTabSz="914400" rtl="0" eaLnBrk="1" latinLnBrk="0" hangingPunct="1">
              <a:lnSpc>
                <a:spcPct val="100000"/>
              </a:lnSpc>
              <a:spcBef>
                <a:spcPts val="600"/>
              </a:spcBef>
              <a:buClr>
                <a:srgbClr val="00338D"/>
              </a:buClr>
              <a:buFont typeface="Arial" pitchFamily="34" charset="0"/>
              <a:buChar char="–"/>
              <a:defRPr lang="en-US" sz="900" b="1" kern="1200" dirty="0" smtClean="0">
                <a:solidFill>
                  <a:srgbClr val="00338D"/>
                </a:solidFill>
                <a:latin typeface="Arial" pitchFamily="34" charset="0"/>
                <a:ea typeface="+mn-ea"/>
                <a:cs typeface="Arial" pitchFamily="34" charset="0"/>
              </a:defRPr>
            </a:lvl9pPr>
          </a:lstStyle>
          <a:p>
            <a:pPr algn="justLow" rtl="1">
              <a:defRPr/>
            </a:pPr>
            <a:r>
              <a:rPr kumimoji="0" lang="ar-SA" sz="600" b="0" i="0" u="none" strike="noStrike" kern="1200" cap="none" spc="0" normalizeH="0" baseline="0" noProof="0" dirty="0" smtClean="0">
                <a:ln>
                  <a:noFill/>
                </a:ln>
                <a:solidFill>
                  <a:schemeClr val="tx1"/>
                </a:solidFill>
                <a:effectLst/>
                <a:uLnTx/>
                <a:uFillTx/>
                <a:latin typeface="Times New Roman" panose="02020603050405020304" pitchFamily="18" charset="0"/>
                <a:cs typeface="+mn-cs"/>
              </a:rPr>
              <a:t> </a:t>
            </a:r>
            <a:r>
              <a:rPr kumimoji="0" lang="ar-KW" sz="600" b="0" i="0" u="none" strike="noStrike" kern="1200" cap="none" spc="0" normalizeH="0" baseline="0" noProof="0" dirty="0" smtClean="0">
                <a:ln>
                  <a:noFill/>
                </a:ln>
                <a:solidFill>
                  <a:schemeClr val="tx1"/>
                </a:solidFill>
                <a:effectLst/>
                <a:uLnTx/>
                <a:uFillTx/>
                <a:latin typeface="Times New Roman" panose="02020603050405020304" pitchFamily="18" charset="0"/>
                <a:cs typeface="+mn-cs"/>
              </a:rPr>
              <a:t>  * </a:t>
            </a:r>
            <a:r>
              <a:rPr lang="ar-KW" sz="600" b="0" dirty="0" smtClean="0">
                <a:solidFill>
                  <a:schemeClr val="tx1"/>
                </a:solidFill>
                <a:latin typeface="Times New Roman" panose="02020603050405020304" pitchFamily="18" charset="0"/>
              </a:rPr>
              <a:t>ع.س </a:t>
            </a:r>
            <a:r>
              <a:rPr lang="ar-KW" sz="600" b="0" dirty="0">
                <a:solidFill>
                  <a:schemeClr val="tx1"/>
                </a:solidFill>
                <a:latin typeface="Times New Roman" panose="02020603050405020304" pitchFamily="18" charset="0"/>
              </a:rPr>
              <a:t>: عائد سعري      </a:t>
            </a:r>
          </a:p>
          <a:p>
            <a:pPr lvl="0" algn="justLow" rtl="1">
              <a:defRPr/>
            </a:pPr>
            <a:endParaRPr kumimoji="0" lang="ar-KW" sz="600" b="0" i="0" u="none" strike="noStrike" kern="1200" cap="none" spc="0" normalizeH="0" baseline="0" noProof="0" dirty="0" smtClean="0">
              <a:ln>
                <a:noFill/>
              </a:ln>
              <a:solidFill>
                <a:schemeClr val="tx1"/>
              </a:solidFill>
              <a:effectLst/>
              <a:uLnTx/>
              <a:uFillTx/>
              <a:latin typeface="Times New Roman" panose="02020603050405020304" pitchFamily="18" charset="0"/>
              <a:cs typeface="+mn-cs"/>
            </a:endParaRPr>
          </a:p>
          <a:p>
            <a:pPr lvl="0" algn="justLow" rtl="1">
              <a:defRPr/>
            </a:pPr>
            <a:endParaRPr kumimoji="0" lang="ar-SA" sz="600" b="0" i="0" u="none" strike="noStrike" kern="1200" cap="none" spc="0" normalizeH="0" baseline="0" noProof="0" dirty="0" smtClean="0">
              <a:ln>
                <a:noFill/>
              </a:ln>
              <a:solidFill>
                <a:schemeClr val="tx1"/>
              </a:solidFill>
              <a:effectLst/>
              <a:uLnTx/>
              <a:uFillTx/>
              <a:latin typeface="Times New Roman" panose="02020603050405020304" pitchFamily="18" charset="0"/>
              <a:cs typeface="+mn-cs"/>
            </a:endParaRPr>
          </a:p>
          <a:p>
            <a:pPr lvl="0" algn="justLow" rtl="1">
              <a:defRPr/>
            </a:pPr>
            <a:endParaRPr kumimoji="0" lang="ar-KW" sz="600" b="0" i="0" u="none" strike="noStrike" kern="1200" cap="none" spc="0" normalizeH="0" baseline="0" noProof="0" dirty="0" smtClean="0">
              <a:ln>
                <a:noFill/>
              </a:ln>
              <a:solidFill>
                <a:schemeClr val="tx1"/>
              </a:solidFill>
              <a:effectLst/>
              <a:uLnTx/>
              <a:uFillTx/>
              <a:latin typeface="Times New Roman" panose="02020603050405020304" pitchFamily="18" charset="0"/>
              <a:cs typeface="+mn-cs"/>
            </a:endParaRPr>
          </a:p>
          <a:p>
            <a:pPr lvl="0" algn="justLow" rtl="1">
              <a:defRPr/>
            </a:pPr>
            <a:endParaRPr kumimoji="0" lang="en-US" sz="600" b="0" i="0" u="none" strike="noStrike" kern="1200" cap="none" spc="0" normalizeH="0" baseline="0" noProof="0" dirty="0" smtClean="0">
              <a:ln>
                <a:noFill/>
              </a:ln>
              <a:solidFill>
                <a:schemeClr val="tx1"/>
              </a:solidFill>
              <a:effectLst/>
              <a:uLnTx/>
              <a:uFillTx/>
              <a:latin typeface="Times New Roman" panose="02020603050405020304" pitchFamily="18" charset="0"/>
              <a:cs typeface="+mn-cs"/>
            </a:endParaRPr>
          </a:p>
        </p:txBody>
      </p:sp>
    </p:spTree>
    <p:extLst>
      <p:ext uri="{BB962C8B-B14F-4D97-AF65-F5344CB8AC3E}">
        <p14:creationId xmlns:p14="http://schemas.microsoft.com/office/powerpoint/2010/main" val="237871633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4301" y="114323"/>
            <a:ext cx="1714499" cy="72387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Rectangle 2"/>
          <p:cNvSpPr/>
          <p:nvPr/>
        </p:nvSpPr>
        <p:spPr>
          <a:xfrm>
            <a:off x="2657811" y="842514"/>
            <a:ext cx="4200189" cy="263085"/>
          </a:xfrm>
          <a:prstGeom prst="rect">
            <a:avLst/>
          </a:prstGeom>
        </p:spPr>
        <p:txBody>
          <a:bodyPr wrap="none">
            <a:spAutoFit/>
          </a:bodyPr>
          <a:lstStyle/>
          <a:p>
            <a:pPr algn="r" defTabSz="685857">
              <a:lnSpc>
                <a:spcPct val="70000"/>
              </a:lnSpc>
              <a:spcBef>
                <a:spcPct val="0"/>
              </a:spcBef>
              <a:defRPr/>
            </a:pPr>
            <a:r>
              <a:rPr lang="ar-SA" sz="1500" dirty="0">
                <a:latin typeface="+mj-lt"/>
                <a:ea typeface="+mj-ea"/>
                <a:cs typeface="+mj-cs"/>
              </a:rPr>
              <a:t>نشاط </a:t>
            </a:r>
            <a:r>
              <a:rPr lang="ar-KW" sz="1500" dirty="0" smtClean="0">
                <a:latin typeface="+mj-lt"/>
                <a:ea typeface="+mj-ea"/>
                <a:cs typeface="+mj-cs"/>
              </a:rPr>
              <a:t>بورصة الكويت خلال الأسبوع المنتهي بتاريخ </a:t>
            </a:r>
            <a:r>
              <a:rPr lang="ar-SA" sz="1500" dirty="0" smtClean="0">
                <a:latin typeface="+mj-lt"/>
                <a:ea typeface="+mj-ea"/>
                <a:cs typeface="+mj-cs"/>
              </a:rPr>
              <a:t>2020/11/05</a:t>
            </a:r>
            <a:endParaRPr lang="en-US" sz="1500" dirty="0">
              <a:latin typeface="+mj-lt"/>
              <a:ea typeface="+mj-ea"/>
              <a:cs typeface="+mj-cs"/>
            </a:endParaRPr>
          </a:p>
        </p:txBody>
      </p:sp>
      <p:cxnSp>
        <p:nvCxnSpPr>
          <p:cNvPr id="4" name="Straight Connector 3"/>
          <p:cNvCxnSpPr/>
          <p:nvPr/>
        </p:nvCxnSpPr>
        <p:spPr>
          <a:xfrm>
            <a:off x="9521" y="1143000"/>
            <a:ext cx="6858000" cy="0"/>
          </a:xfrm>
          <a:prstGeom prst="line">
            <a:avLst/>
          </a:prstGeom>
          <a:noFill/>
          <a:ln w="9525" cap="flat" cmpd="sng" algn="ctr">
            <a:solidFill>
              <a:sysClr val="windowText" lastClr="000000">
                <a:shade val="95000"/>
                <a:satMod val="105000"/>
              </a:sysClr>
            </a:solidFill>
            <a:prstDash val="solid"/>
          </a:ln>
          <a:effectLst/>
        </p:spPr>
      </p:cxnSp>
      <p:sp>
        <p:nvSpPr>
          <p:cNvPr id="10" name="Slide Number Placeholder 9"/>
          <p:cNvSpPr>
            <a:spLocks noGrp="1"/>
          </p:cNvSpPr>
          <p:nvPr>
            <p:ph type="sldNum" sz="quarter" idx="12"/>
          </p:nvPr>
        </p:nvSpPr>
        <p:spPr/>
        <p:txBody>
          <a:bodyPr/>
          <a:lstStyle/>
          <a:p>
            <a:fld id="{87137B89-8CE1-40D6-81D6-7E13319A8EB3}" type="slidenum">
              <a:rPr lang="en-US" smtClean="0"/>
              <a:t>2</a:t>
            </a:fld>
            <a:endParaRPr lang="en-US" dirty="0"/>
          </a:p>
        </p:txBody>
      </p:sp>
      <p:sp>
        <p:nvSpPr>
          <p:cNvPr id="9" name="Rectangle 8"/>
          <p:cNvSpPr/>
          <p:nvPr/>
        </p:nvSpPr>
        <p:spPr>
          <a:xfrm>
            <a:off x="167306" y="1369382"/>
            <a:ext cx="6542429" cy="6459461"/>
          </a:xfrm>
          <a:prstGeom prst="rect">
            <a:avLst/>
          </a:prstGeom>
          <a:solidFill>
            <a:schemeClr val="bg1">
              <a:lumMod val="95000"/>
            </a:schemeClr>
          </a:solidFill>
        </p:spPr>
        <p:txBody>
          <a:bodyPr wrap="square">
            <a:spAutoFit/>
          </a:bodyPr>
          <a:lstStyle/>
          <a:p>
            <a:pPr algn="justLow" rtl="1">
              <a:lnSpc>
                <a:spcPct val="150000"/>
              </a:lnSpc>
              <a:spcAft>
                <a:spcPts val="800"/>
              </a:spcAft>
            </a:pPr>
            <a:r>
              <a:rPr lang="ar-SA" sz="1100" b="1" u="sng" dirty="0" smtClean="0">
                <a:latin typeface="Calibri" panose="020F0502020204030204" pitchFamily="34" charset="0"/>
                <a:ea typeface="Calibri" panose="020F0502020204030204" pitchFamily="34" charset="0"/>
                <a:cs typeface="Calibri" panose="020F0502020204030204" pitchFamily="34" charset="0"/>
              </a:rPr>
              <a:t>تابع افصاحات الشركات</a:t>
            </a:r>
          </a:p>
          <a:p>
            <a:pPr marL="342900" lvl="0" indent="-342900" algn="justLow" rtl="1">
              <a:lnSpc>
                <a:spcPct val="150000"/>
              </a:lnSpc>
              <a:spcAft>
                <a:spcPts val="800"/>
              </a:spcAft>
              <a:buFont typeface="Wingdings" panose="05000000000000000000" pitchFamily="2" charset="2"/>
              <a:buChar char=""/>
            </a:pPr>
            <a:r>
              <a:rPr lang="ar-SA" sz="1100" dirty="0">
                <a:latin typeface="Calibri" panose="020F0502020204030204" pitchFamily="34" charset="0"/>
                <a:ea typeface="Calibri" panose="020F0502020204030204" pitchFamily="34" charset="0"/>
                <a:cs typeface="Calibri" panose="020F0502020204030204" pitchFamily="34" charset="0"/>
              </a:rPr>
              <a:t>تراجعت أرباح شركة هيومن سوفت القابضة بنسبة 8% إلى 24.1 مليون د.ك لفترة التسعة أشهر المنتهية في 30 سبتمبر 2020.</a:t>
            </a:r>
            <a:endParaRPr lang="en-US" sz="1100" dirty="0">
              <a:latin typeface="Calibri" panose="020F0502020204030204" pitchFamily="34" charset="0"/>
              <a:ea typeface="Calibri" panose="020F0502020204030204" pitchFamily="34" charset="0"/>
              <a:cs typeface="Arial" panose="020B0604020202020204" pitchFamily="34" charset="0"/>
            </a:endParaRPr>
          </a:p>
          <a:p>
            <a:pPr marL="342900" lvl="0" indent="-342900" algn="justLow" rtl="1">
              <a:lnSpc>
                <a:spcPct val="150000"/>
              </a:lnSpc>
              <a:spcAft>
                <a:spcPts val="800"/>
              </a:spcAft>
              <a:buFont typeface="Wingdings" panose="05000000000000000000" pitchFamily="2" charset="2"/>
              <a:buChar char=""/>
            </a:pPr>
            <a:r>
              <a:rPr lang="ar-SA" sz="1100" dirty="0">
                <a:latin typeface="Calibri" panose="020F0502020204030204" pitchFamily="34" charset="0"/>
                <a:ea typeface="Calibri" panose="020F0502020204030204" pitchFamily="34" charset="0"/>
                <a:cs typeface="Calibri" panose="020F0502020204030204" pitchFamily="34" charset="0"/>
              </a:rPr>
              <a:t>بلغت خسائر البنك الأهلي الكويتي 7.9 مليون د.ك لفترة التسعة أشهر المنتهية في 30 سبتمبر2020</a:t>
            </a:r>
            <a:endParaRPr lang="en-US" sz="1100" dirty="0">
              <a:latin typeface="Calibri" panose="020F0502020204030204" pitchFamily="34" charset="0"/>
              <a:ea typeface="Calibri" panose="020F0502020204030204" pitchFamily="34" charset="0"/>
              <a:cs typeface="Arial" panose="020B0604020202020204" pitchFamily="34" charset="0"/>
            </a:endParaRPr>
          </a:p>
          <a:p>
            <a:pPr marL="342900" lvl="0" indent="-342900" algn="justLow" rtl="1">
              <a:lnSpc>
                <a:spcPct val="150000"/>
              </a:lnSpc>
              <a:spcAft>
                <a:spcPts val="800"/>
              </a:spcAft>
              <a:buFont typeface="Wingdings" panose="05000000000000000000" pitchFamily="2" charset="2"/>
              <a:buChar char=""/>
            </a:pPr>
            <a:r>
              <a:rPr lang="ar-SA" sz="1100" dirty="0">
                <a:latin typeface="Calibri" panose="020F0502020204030204" pitchFamily="34" charset="0"/>
                <a:ea typeface="Calibri" panose="020F0502020204030204" pitchFamily="34" charset="0"/>
                <a:cs typeface="Calibri" panose="020F0502020204030204" pitchFamily="34" charset="0"/>
              </a:rPr>
              <a:t>بلغت خسائر الشركة الكويتية للإستثمار 11.8 مليون د.ك لفترة التسعة أشهر المنتهية في 30 سبتمبر2020.</a:t>
            </a:r>
            <a:endParaRPr lang="en-US" sz="1100" dirty="0">
              <a:latin typeface="Calibri" panose="020F0502020204030204" pitchFamily="34" charset="0"/>
              <a:ea typeface="Calibri" panose="020F0502020204030204" pitchFamily="34" charset="0"/>
              <a:cs typeface="Arial" panose="020B0604020202020204" pitchFamily="34" charset="0"/>
            </a:endParaRPr>
          </a:p>
          <a:p>
            <a:pPr marL="342900" lvl="0" indent="-342900" algn="justLow" rtl="1">
              <a:lnSpc>
                <a:spcPct val="150000"/>
              </a:lnSpc>
              <a:spcAft>
                <a:spcPts val="800"/>
              </a:spcAft>
              <a:buFont typeface="Wingdings" panose="05000000000000000000" pitchFamily="2" charset="2"/>
              <a:buChar char=""/>
            </a:pPr>
            <a:r>
              <a:rPr lang="ar-SA" sz="1100" dirty="0">
                <a:latin typeface="Calibri" panose="020F0502020204030204" pitchFamily="34" charset="0"/>
                <a:ea typeface="Calibri" panose="020F0502020204030204" pitchFamily="34" charset="0"/>
                <a:cs typeface="Calibri" panose="020F0502020204030204" pitchFamily="34" charset="0"/>
              </a:rPr>
              <a:t>بلغت خسائر شركة طيران الجزيرة 15.5 مليون د.ك لفترة التسعة أشهر المنتهية في 30 سبتمبر2020.</a:t>
            </a:r>
            <a:endParaRPr lang="en-US" sz="1100" dirty="0">
              <a:latin typeface="Calibri" panose="020F0502020204030204" pitchFamily="34" charset="0"/>
              <a:ea typeface="Calibri" panose="020F0502020204030204" pitchFamily="34" charset="0"/>
              <a:cs typeface="Arial" panose="020B0604020202020204" pitchFamily="34" charset="0"/>
            </a:endParaRPr>
          </a:p>
          <a:p>
            <a:pPr marL="342900" lvl="0" indent="-342900" algn="justLow" rtl="1">
              <a:lnSpc>
                <a:spcPct val="150000"/>
              </a:lnSpc>
              <a:spcAft>
                <a:spcPts val="800"/>
              </a:spcAft>
              <a:buFont typeface="Wingdings" panose="05000000000000000000" pitchFamily="2" charset="2"/>
              <a:buChar char=""/>
            </a:pPr>
            <a:r>
              <a:rPr lang="ar-SA" sz="1100" dirty="0">
                <a:latin typeface="Calibri" panose="020F0502020204030204" pitchFamily="34" charset="0"/>
                <a:ea typeface="Calibri" panose="020F0502020204030204" pitchFamily="34" charset="0"/>
                <a:cs typeface="Calibri" panose="020F0502020204030204" pitchFamily="34" charset="0"/>
              </a:rPr>
              <a:t>أعلنت شركة الصناعات الهندسية الثقيلة وبناء السفن عن ترسية مناقصة بقيمة 4.8 مليون د.ك على أحدى شركاتها التابعة، لصالح شركة البترول الوطنية ولمدة 51 شهرا.</a:t>
            </a:r>
            <a:endParaRPr lang="en-US" sz="1100" dirty="0">
              <a:latin typeface="Calibri" panose="020F0502020204030204" pitchFamily="34" charset="0"/>
              <a:ea typeface="Calibri" panose="020F0502020204030204" pitchFamily="34" charset="0"/>
              <a:cs typeface="Arial" panose="020B0604020202020204" pitchFamily="34" charset="0"/>
            </a:endParaRPr>
          </a:p>
          <a:p>
            <a:pPr marL="342900" lvl="0" indent="-342900" algn="justLow" rtl="1">
              <a:lnSpc>
                <a:spcPct val="150000"/>
              </a:lnSpc>
              <a:spcAft>
                <a:spcPts val="800"/>
              </a:spcAft>
              <a:buFont typeface="Wingdings" panose="05000000000000000000" pitchFamily="2" charset="2"/>
              <a:buChar char=""/>
            </a:pPr>
            <a:r>
              <a:rPr lang="ar-SA" sz="1100" dirty="0">
                <a:latin typeface="Calibri" panose="020F0502020204030204" pitchFamily="34" charset="0"/>
                <a:ea typeface="Calibri" panose="020F0502020204030204" pitchFamily="34" charset="0"/>
                <a:cs typeface="Calibri" panose="020F0502020204030204" pitchFamily="34" charset="0"/>
              </a:rPr>
              <a:t>أفادت شركة الإتصالات المتنقلة – زين عن عدم  التمديد لها عقد إدارة شركة تاتش في لبنان.</a:t>
            </a:r>
            <a:endParaRPr lang="en-US" sz="1100" dirty="0">
              <a:latin typeface="Calibri" panose="020F0502020204030204" pitchFamily="34" charset="0"/>
              <a:ea typeface="Calibri" panose="020F0502020204030204" pitchFamily="34" charset="0"/>
              <a:cs typeface="Arial" panose="020B0604020202020204" pitchFamily="34" charset="0"/>
            </a:endParaRPr>
          </a:p>
          <a:p>
            <a:pPr marL="342900" lvl="0" indent="-342900" algn="justLow" rtl="1">
              <a:lnSpc>
                <a:spcPct val="150000"/>
              </a:lnSpc>
              <a:spcAft>
                <a:spcPts val="800"/>
              </a:spcAft>
              <a:buFont typeface="Wingdings" panose="05000000000000000000" pitchFamily="2" charset="2"/>
              <a:buChar char=""/>
            </a:pPr>
            <a:r>
              <a:rPr lang="ar-SA" sz="1100" dirty="0">
                <a:latin typeface="Calibri" panose="020F0502020204030204" pitchFamily="34" charset="0"/>
                <a:ea typeface="Calibri" panose="020F0502020204030204" pitchFamily="34" charset="0"/>
                <a:cs typeface="Calibri" panose="020F0502020204030204" pitchFamily="34" charset="0"/>
              </a:rPr>
              <a:t>أفصحت شركة الخليج للكابلات والصناعات الكهربائية عن تسلمها مبلغ 1.9 مليون د.ك من وزارة الكهرباء والماء، وذلك عن توريد وصلات لحيم كيبلات ضغط منخفض، محققة بذلك أرباح تشغيلية بنسبة تقديرية 4.75% من قيمة الطلب. </a:t>
            </a:r>
            <a:endParaRPr lang="en-US" sz="1100" dirty="0">
              <a:latin typeface="Calibri" panose="020F0502020204030204" pitchFamily="34" charset="0"/>
              <a:ea typeface="Calibri" panose="020F0502020204030204" pitchFamily="34" charset="0"/>
              <a:cs typeface="Arial" panose="020B0604020202020204" pitchFamily="34" charset="0"/>
            </a:endParaRPr>
          </a:p>
          <a:p>
            <a:pPr marL="342900" lvl="0" indent="-342900" algn="justLow" rtl="1">
              <a:lnSpc>
                <a:spcPct val="150000"/>
              </a:lnSpc>
              <a:spcAft>
                <a:spcPts val="800"/>
              </a:spcAft>
              <a:buFont typeface="Wingdings" panose="05000000000000000000" pitchFamily="2" charset="2"/>
              <a:buChar char=""/>
            </a:pPr>
            <a:r>
              <a:rPr lang="ar-SA" sz="1100" dirty="0">
                <a:latin typeface="Calibri" panose="020F0502020204030204" pitchFamily="34" charset="0"/>
                <a:ea typeface="Calibri" panose="020F0502020204030204" pitchFamily="34" charset="0"/>
                <a:cs typeface="Calibri" panose="020F0502020204030204" pitchFamily="34" charset="0"/>
              </a:rPr>
              <a:t>عطفا على افصاحها السابق بتاريخ الثامن من أكتوبر الماضي بشأن فوز أحدى شركاتها التابعة بعقد خدمات مناولة  لمدة 10 أعوام في افغانستان، أفادت شركة أجيليتي للمخازن العمومية بأنه تم إنهاء هذا العقد من قبل إدارة الطيران المدني الأفغانية اعتبارا من 4 نوفمبر الجاري، مما سوف ينتج عن إلغاء هذا العقد انخفاض ايرادات الشركة بحوالي 13 مليون دولار امريكي في السنة.</a:t>
            </a:r>
            <a:endParaRPr lang="en-US" sz="1100" dirty="0">
              <a:latin typeface="Calibri" panose="020F0502020204030204" pitchFamily="34" charset="0"/>
              <a:ea typeface="Calibri" panose="020F0502020204030204" pitchFamily="34" charset="0"/>
              <a:cs typeface="Arial" panose="020B0604020202020204" pitchFamily="34" charset="0"/>
            </a:endParaRPr>
          </a:p>
          <a:p>
            <a:pPr marL="342900" lvl="0" indent="-342900" algn="justLow" rtl="1">
              <a:lnSpc>
                <a:spcPct val="150000"/>
              </a:lnSpc>
              <a:spcAft>
                <a:spcPts val="800"/>
              </a:spcAft>
              <a:buFont typeface="Wingdings" panose="05000000000000000000" pitchFamily="2" charset="2"/>
              <a:buChar char=""/>
            </a:pPr>
            <a:r>
              <a:rPr lang="ar-SA" sz="1100" dirty="0">
                <a:latin typeface="Calibri" panose="020F0502020204030204" pitchFamily="34" charset="0"/>
                <a:ea typeface="Calibri" panose="020F0502020204030204" pitchFamily="34" charset="0"/>
                <a:cs typeface="Calibri" panose="020F0502020204030204" pitchFamily="34" charset="0"/>
              </a:rPr>
              <a:t>تم اعادة تداول أسهم شركة مركز سلطان للمواد الغذائية يوم الثلاثاء الموافق الثالث من نوفمبر، وذلك بعد الانتهاء من اجراءات تخفيض رأس المال</a:t>
            </a:r>
            <a:r>
              <a:rPr lang="en-US" sz="1350" dirty="0">
                <a:solidFill>
                  <a:srgbClr val="212529"/>
                </a:solidFill>
                <a:latin typeface="Tahoma" panose="020B0604030504040204" pitchFamily="34" charset="0"/>
                <a:ea typeface="Calibri" panose="020F0502020204030204" pitchFamily="34" charset="0"/>
                <a:cs typeface="Arial" panose="020B0604020202020204" pitchFamily="34" charset="0"/>
              </a:rPr>
              <a:t>.</a:t>
            </a:r>
            <a:endParaRPr lang="en-US" sz="1100" dirty="0">
              <a:latin typeface="Calibri" panose="020F0502020204030204" pitchFamily="34" charset="0"/>
              <a:ea typeface="Calibri" panose="020F0502020204030204" pitchFamily="34" charset="0"/>
              <a:cs typeface="Arial" panose="020B0604020202020204" pitchFamily="34" charset="0"/>
            </a:endParaRPr>
          </a:p>
          <a:p>
            <a:pPr algn="justLow" rtl="1">
              <a:lnSpc>
                <a:spcPct val="150000"/>
              </a:lnSpc>
              <a:spcAft>
                <a:spcPts val="800"/>
              </a:spcAft>
            </a:pPr>
            <a:endParaRPr lang="ar-SA" sz="1100" b="1" u="sng" dirty="0" smtClean="0">
              <a:latin typeface="Calibri" panose="020F0502020204030204" pitchFamily="34" charset="0"/>
              <a:ea typeface="Calibri" panose="020F0502020204030204" pitchFamily="34" charset="0"/>
              <a:cs typeface="Calibri" panose="020F0502020204030204" pitchFamily="34" charset="0"/>
            </a:endParaRPr>
          </a:p>
          <a:p>
            <a:pPr algn="justLow" rtl="1">
              <a:lnSpc>
                <a:spcPct val="150000"/>
              </a:lnSpc>
              <a:spcAft>
                <a:spcPts val="800"/>
              </a:spcAft>
            </a:pPr>
            <a:r>
              <a:rPr lang="ar-SA" sz="1100" b="1" u="sng" dirty="0" smtClean="0">
                <a:latin typeface="Calibri" panose="020F0502020204030204" pitchFamily="34" charset="0"/>
                <a:ea typeface="Calibri" panose="020F0502020204030204" pitchFamily="34" charset="0"/>
                <a:cs typeface="Calibri" panose="020F0502020204030204" pitchFamily="34" charset="0"/>
              </a:rPr>
              <a:t>أسعار النفط </a:t>
            </a:r>
            <a:endParaRPr lang="en-US" sz="1100" dirty="0" smtClean="0">
              <a:latin typeface="Calibri" panose="020F0502020204030204" pitchFamily="34" charset="0"/>
              <a:ea typeface="Calibri" panose="020F0502020204030204" pitchFamily="34" charset="0"/>
              <a:cs typeface="Arial" panose="020B0604020202020204" pitchFamily="34" charset="0"/>
            </a:endParaRPr>
          </a:p>
          <a:p>
            <a:pPr algn="justLow" rtl="1">
              <a:lnSpc>
                <a:spcPct val="150000"/>
              </a:lnSpc>
              <a:spcAft>
                <a:spcPts val="800"/>
              </a:spcAft>
            </a:pPr>
            <a:r>
              <a:rPr lang="ar-SA" sz="1050" dirty="0">
                <a:latin typeface="Calibri" panose="020F0502020204030204" pitchFamily="34" charset="0"/>
                <a:ea typeface="Calibri" panose="020F0502020204030204" pitchFamily="34" charset="0"/>
                <a:cs typeface="Calibri" panose="020F0502020204030204" pitchFamily="34" charset="0"/>
              </a:rPr>
              <a:t>شهدت أسعار النفط انتعاشا ملحوظا خلال تداولات الأسبوع، حيث نجح خام برنت من الصعود مجددا  فوق مستوى 41 دولار أمريكي، عقب تراجعه إلى أدنى مستوى له منذ شهر مايو الماضي وهو 35.75 دولار أمريكي، يأتي هذا الإرتفاع وسط متابعة مستجدات الإنتخابات الأمريكية. ومن ناحية أخرى أظهرت بيانات معهد البترول الأمريكي عن ارتفاع مخزونات النفط في الولايات المتحدة بمقدار 4.6 مليون برميل</a:t>
            </a:r>
            <a:r>
              <a:rPr lang="ar-SA" sz="1200" dirty="0">
                <a:solidFill>
                  <a:srgbClr val="000000"/>
                </a:solidFill>
                <a:latin typeface="Calibri" panose="020F0502020204030204" pitchFamily="34" charset="0"/>
                <a:ea typeface="Calibri" panose="020F0502020204030204" pitchFamily="34" charset="0"/>
              </a:rPr>
              <a:t>.</a:t>
            </a:r>
            <a:endParaRPr lang="en-US" sz="1050" dirty="0">
              <a:effectLst/>
              <a:latin typeface="Calibri" panose="020F0502020204030204" pitchFamily="34" charset="0"/>
              <a:ea typeface="Calibri" panose="020F0502020204030204" pitchFamily="34" charset="0"/>
              <a:cs typeface="Arial" panose="020B0604020202020204" pitchFamily="34" charset="0"/>
            </a:endParaRPr>
          </a:p>
        </p:txBody>
      </p:sp>
      <p:sp>
        <p:nvSpPr>
          <p:cNvPr id="14" name="TextBox 13"/>
          <p:cNvSpPr txBox="1"/>
          <p:nvPr/>
        </p:nvSpPr>
        <p:spPr>
          <a:xfrm>
            <a:off x="167306" y="1184716"/>
            <a:ext cx="6542429" cy="184666"/>
          </a:xfrm>
          <a:prstGeom prst="rect">
            <a:avLst/>
          </a:prstGeom>
          <a:solidFill>
            <a:srgbClr val="963634"/>
          </a:solidFill>
        </p:spPr>
        <p:txBody>
          <a:bodyPr wrap="square" lIns="0" tIns="0" rIns="0" bIns="0" rtlCol="0">
            <a:spAutoFit/>
          </a:bodyPr>
          <a:lstStyle/>
          <a:p>
            <a:pPr algn="ctr"/>
            <a:r>
              <a:rPr lang="ar-KW" sz="1200" b="1" dirty="0" smtClean="0">
                <a:solidFill>
                  <a:schemeClr val="bg1"/>
                </a:solidFill>
                <a:cs typeface="+mj-cs"/>
              </a:rPr>
              <a:t>ملخص أداء السوق خلال الأسبوع </a:t>
            </a:r>
            <a:endParaRPr lang="en-US" sz="1200" b="1" dirty="0" smtClean="0">
              <a:solidFill>
                <a:schemeClr val="bg1"/>
              </a:solidFill>
              <a:cs typeface="+mj-cs"/>
            </a:endParaRPr>
          </a:p>
        </p:txBody>
      </p:sp>
    </p:spTree>
    <p:extLst>
      <p:ext uri="{BB962C8B-B14F-4D97-AF65-F5344CB8AC3E}">
        <p14:creationId xmlns:p14="http://schemas.microsoft.com/office/powerpoint/2010/main" val="37649051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4301" y="114323"/>
            <a:ext cx="1714499" cy="72387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Title 1"/>
          <p:cNvSpPr txBox="1">
            <a:spLocks/>
          </p:cNvSpPr>
          <p:nvPr/>
        </p:nvSpPr>
        <p:spPr>
          <a:xfrm>
            <a:off x="4343400" y="862586"/>
            <a:ext cx="2456363" cy="256028"/>
          </a:xfrm>
          <a:prstGeom prst="rect">
            <a:avLst/>
          </a:prstGeom>
        </p:spPr>
        <p:txBody>
          <a:bodyPr>
            <a:normAutofit fontScale="82500" lnSpcReduction="20000"/>
          </a:bodyPr>
          <a:lstStyle>
            <a:lvl1pPr algn="l" defTabSz="685857" rtl="0" eaLnBrk="1" latinLnBrk="0" hangingPunct="1">
              <a:lnSpc>
                <a:spcPct val="90000"/>
              </a:lnSpc>
              <a:spcBef>
                <a:spcPct val="0"/>
              </a:spcBef>
              <a:buNone/>
              <a:defRPr sz="3300" kern="1200">
                <a:solidFill>
                  <a:schemeClr val="tx1"/>
                </a:solidFill>
                <a:latin typeface="+mj-lt"/>
                <a:ea typeface="+mj-ea"/>
                <a:cs typeface="+mj-cs"/>
              </a:defRPr>
            </a:lvl1pPr>
          </a:lstStyle>
          <a:p>
            <a:pPr algn="r"/>
            <a:r>
              <a:rPr lang="ar-SA" sz="1800" dirty="0" smtClean="0"/>
              <a:t>مؤشرات قطاعات </a:t>
            </a:r>
            <a:r>
              <a:rPr lang="ar-KW" sz="1800" dirty="0" smtClean="0"/>
              <a:t>بورصة </a:t>
            </a:r>
            <a:r>
              <a:rPr lang="ar-SA" sz="1800" dirty="0" smtClean="0"/>
              <a:t>الكويت</a:t>
            </a:r>
            <a:endParaRPr lang="en-GB" sz="1800" dirty="0"/>
          </a:p>
        </p:txBody>
      </p:sp>
      <p:cxnSp>
        <p:nvCxnSpPr>
          <p:cNvPr id="4" name="Straight Connector 3"/>
          <p:cNvCxnSpPr/>
          <p:nvPr/>
        </p:nvCxnSpPr>
        <p:spPr>
          <a:xfrm>
            <a:off x="0" y="1143000"/>
            <a:ext cx="6858000" cy="0"/>
          </a:xfrm>
          <a:prstGeom prst="line">
            <a:avLst/>
          </a:prstGeom>
        </p:spPr>
        <p:style>
          <a:lnRef idx="1">
            <a:schemeClr val="dk1"/>
          </a:lnRef>
          <a:fillRef idx="0">
            <a:schemeClr val="dk1"/>
          </a:fillRef>
          <a:effectRef idx="0">
            <a:schemeClr val="dk1"/>
          </a:effectRef>
          <a:fontRef idx="minor">
            <a:schemeClr val="tx1"/>
          </a:fontRef>
        </p:style>
      </p:cxnSp>
      <p:sp>
        <p:nvSpPr>
          <p:cNvPr id="9" name="Slide Number Placeholder 8"/>
          <p:cNvSpPr>
            <a:spLocks noGrp="1"/>
          </p:cNvSpPr>
          <p:nvPr>
            <p:ph type="sldNum" sz="quarter" idx="12"/>
          </p:nvPr>
        </p:nvSpPr>
        <p:spPr/>
        <p:txBody>
          <a:bodyPr/>
          <a:lstStyle/>
          <a:p>
            <a:fld id="{87137B89-8CE1-40D6-81D6-7E13319A8EB3}" type="slidenum">
              <a:rPr lang="en-US" smtClean="0"/>
              <a:t>3</a:t>
            </a:fld>
            <a:endParaRPr lang="en-US" dirty="0"/>
          </a:p>
        </p:txBody>
      </p:sp>
      <p:sp>
        <p:nvSpPr>
          <p:cNvPr id="12" name="Rectangle 11"/>
          <p:cNvSpPr/>
          <p:nvPr/>
        </p:nvSpPr>
        <p:spPr>
          <a:xfrm>
            <a:off x="5016137" y="1161738"/>
            <a:ext cx="1727563" cy="4272412"/>
          </a:xfrm>
          <a:prstGeom prst="rect">
            <a:avLst/>
          </a:prstGeom>
          <a:solidFill>
            <a:schemeClr val="bg1">
              <a:lumMod val="95000"/>
            </a:schemeClr>
          </a:solidFill>
          <a:ln w="15875" cap="flat" cmpd="sng" algn="ctr">
            <a:noFill/>
            <a:prstDash val="sysDash"/>
          </a:ln>
          <a:effectLst/>
        </p:spPr>
        <p:txBody>
          <a:bodyPr numCol="1" rtlCol="0" anchor="ctr"/>
          <a:lstStyle/>
          <a:p>
            <a:pPr marL="171450" lvl="2" indent="-171450" algn="justLow" rtl="1">
              <a:buClr>
                <a:prstClr val="black"/>
              </a:buClr>
              <a:buFont typeface="Arial" panose="020B0604020202020204" pitchFamily="34" charset="0"/>
              <a:buChar char="•"/>
              <a:defRPr/>
            </a:pPr>
            <a:r>
              <a:rPr lang="ar-SA" sz="1000" dirty="0"/>
              <a:t>أ</a:t>
            </a:r>
            <a:r>
              <a:rPr lang="ar-SA" sz="1000" dirty="0" smtClean="0"/>
              <a:t>غ</a:t>
            </a:r>
            <a:r>
              <a:rPr lang="ar-KW" sz="1000" dirty="0" smtClean="0"/>
              <a:t>لقت</a:t>
            </a:r>
            <a:r>
              <a:rPr lang="ar-SA" sz="1000" dirty="0" smtClean="0"/>
              <a:t> </a:t>
            </a:r>
            <a:r>
              <a:rPr lang="ar-KW" sz="1000" dirty="0" smtClean="0"/>
              <a:t>مؤشرات</a:t>
            </a:r>
            <a:r>
              <a:rPr lang="ar-SA" sz="1000" dirty="0" smtClean="0"/>
              <a:t> </a:t>
            </a:r>
            <a:r>
              <a:rPr lang="ar-SA" sz="1000" dirty="0"/>
              <a:t>قطاعات السوق </a:t>
            </a:r>
            <a:r>
              <a:rPr lang="ar-KW" sz="1000" dirty="0" smtClean="0"/>
              <a:t>على</a:t>
            </a:r>
            <a:r>
              <a:rPr lang="ar-SA" sz="1000" dirty="0" smtClean="0"/>
              <a:t> تباين خلال </a:t>
            </a:r>
            <a:r>
              <a:rPr lang="ar-KW" sz="1000" dirty="0" smtClean="0"/>
              <a:t>تداولات الأسبوع </a:t>
            </a:r>
            <a:r>
              <a:rPr lang="ar-KW" sz="1000" dirty="0"/>
              <a:t>مقارنة مع </a:t>
            </a:r>
            <a:r>
              <a:rPr lang="ar-KW" sz="1000" dirty="0" smtClean="0"/>
              <a:t>الأسبوع الماضي</a:t>
            </a:r>
            <a:r>
              <a:rPr lang="ar-SA" sz="1000" dirty="0" smtClean="0"/>
              <a:t>، حيث تصدر قطاع</a:t>
            </a:r>
            <a:r>
              <a:rPr lang="ar-KW" sz="1000" dirty="0" smtClean="0"/>
              <a:t> </a:t>
            </a:r>
            <a:r>
              <a:rPr lang="ar-SA" sz="1000" dirty="0" smtClean="0"/>
              <a:t>الإتصالات الرابحين بنسبة 1.9%، تلاه قطاع العقار بنسبة 1.6%، في حين </a:t>
            </a:r>
            <a:r>
              <a:rPr lang="ar-SA" sz="1000" dirty="0"/>
              <a:t>جاء قطاع التكنولوجيا </a:t>
            </a:r>
            <a:r>
              <a:rPr lang="ar-SA" sz="1000" dirty="0" smtClean="0"/>
              <a:t>على رأس القطاعات الخاسرة بنسبة 6.6%، تلاه قطاع النفط والغاز بنسبة 3.5%.</a:t>
            </a:r>
          </a:p>
          <a:p>
            <a:pPr marL="0" lvl="2" algn="justLow" rtl="1">
              <a:buClr>
                <a:prstClr val="black"/>
              </a:buClr>
              <a:defRPr/>
            </a:pPr>
            <a:endParaRPr lang="ar-KW" sz="1000" dirty="0"/>
          </a:p>
          <a:p>
            <a:pPr marL="171450" lvl="2" indent="-171450" algn="justLow" rtl="1">
              <a:buClr>
                <a:prstClr val="black"/>
              </a:buClr>
              <a:buFont typeface="Arial" panose="020B0604020202020204" pitchFamily="34" charset="0"/>
              <a:buChar char="•"/>
              <a:defRPr/>
            </a:pPr>
            <a:r>
              <a:rPr lang="ar-KW" sz="1000" dirty="0"/>
              <a:t>خلال </a:t>
            </a:r>
            <a:r>
              <a:rPr lang="ar-KW" sz="1000" dirty="0" smtClean="0"/>
              <a:t>تداولات الأسبوع ا</a:t>
            </a:r>
            <a:r>
              <a:rPr lang="ar-SA" sz="1000" dirty="0"/>
              <a:t>حتل </a:t>
            </a:r>
            <a:r>
              <a:rPr lang="ar-SA" sz="1000" dirty="0" smtClean="0"/>
              <a:t>قطاع</a:t>
            </a:r>
            <a:r>
              <a:rPr lang="ar-KW" sz="1000" dirty="0" smtClean="0"/>
              <a:t> </a:t>
            </a:r>
            <a:r>
              <a:rPr lang="ar-KW" sz="1000" dirty="0"/>
              <a:t>البنوك </a:t>
            </a:r>
            <a:r>
              <a:rPr lang="ar-KW" sz="1000" dirty="0" smtClean="0"/>
              <a:t>وقطاع</a:t>
            </a:r>
            <a:r>
              <a:rPr lang="ar-SA" sz="1000" dirty="0" smtClean="0"/>
              <a:t> </a:t>
            </a:r>
            <a:r>
              <a:rPr lang="ar-SA" sz="1000" dirty="0"/>
              <a:t>الخدمات المالية</a:t>
            </a:r>
            <a:r>
              <a:rPr lang="ar-KW" sz="1000" dirty="0" smtClean="0"/>
              <a:t> </a:t>
            </a:r>
            <a:r>
              <a:rPr lang="ar-SA" sz="1000" dirty="0" smtClean="0"/>
              <a:t>وقطاع الإتصالات </a:t>
            </a:r>
            <a:r>
              <a:rPr lang="ar-KW" sz="1000" dirty="0" smtClean="0"/>
              <a:t>المر</a:t>
            </a:r>
            <a:r>
              <a:rPr lang="ar-SA" sz="1000" dirty="0"/>
              <a:t>اتب الأولى</a:t>
            </a:r>
            <a:r>
              <a:rPr lang="ar-KW" sz="1000" dirty="0"/>
              <a:t> </a:t>
            </a:r>
            <a:r>
              <a:rPr lang="ar-SA" sz="1000" dirty="0"/>
              <a:t>من </a:t>
            </a:r>
            <a:r>
              <a:rPr lang="ar-KW" sz="1000" dirty="0"/>
              <a:t>حيث </a:t>
            </a:r>
            <a:r>
              <a:rPr lang="ar-SA" sz="1000" dirty="0"/>
              <a:t>إجمالي</a:t>
            </a:r>
            <a:r>
              <a:rPr lang="ar-KW" sz="1000" dirty="0"/>
              <a:t> القيمة المتداولة بنسبة </a:t>
            </a:r>
            <a:r>
              <a:rPr lang="ar-SA" sz="1000" dirty="0" smtClean="0"/>
              <a:t>67.5</a:t>
            </a:r>
            <a:r>
              <a:rPr lang="ar-KW" sz="1000" dirty="0" smtClean="0"/>
              <a:t>%</a:t>
            </a:r>
            <a:r>
              <a:rPr lang="ar-SA" sz="1000" dirty="0" smtClean="0"/>
              <a:t>، 8.4% 7.9%</a:t>
            </a:r>
            <a:r>
              <a:rPr lang="ar-KW" sz="1000" dirty="0" smtClean="0"/>
              <a:t> </a:t>
            </a:r>
            <a:r>
              <a:rPr lang="ar-KW" sz="1000" dirty="0"/>
              <a:t>على التوالي.</a:t>
            </a:r>
          </a:p>
          <a:p>
            <a:pPr marL="171450" lvl="2" indent="-171450" algn="justLow" rtl="1">
              <a:buClr>
                <a:prstClr val="black"/>
              </a:buClr>
              <a:buFont typeface="Arial" panose="020B0604020202020204" pitchFamily="34" charset="0"/>
              <a:buChar char="•"/>
              <a:defRPr/>
            </a:pPr>
            <a:endParaRPr lang="ar-KW" sz="1000" dirty="0"/>
          </a:p>
          <a:p>
            <a:pPr marL="171450" lvl="2" indent="-171450" algn="justLow" rtl="1">
              <a:buClr>
                <a:prstClr val="black"/>
              </a:buClr>
              <a:buFont typeface="Arial" panose="020B0604020202020204" pitchFamily="34" charset="0"/>
              <a:buChar char="•"/>
              <a:defRPr/>
            </a:pPr>
            <a:r>
              <a:rPr lang="ar-KW" sz="1000" dirty="0" smtClean="0"/>
              <a:t>خلال </a:t>
            </a:r>
            <a:r>
              <a:rPr lang="ar-KW" sz="1000" dirty="0"/>
              <a:t>تداولات الأسبوع ا</a:t>
            </a:r>
            <a:r>
              <a:rPr lang="ar-SA" sz="1000" dirty="0"/>
              <a:t>حتل قطاع</a:t>
            </a:r>
            <a:r>
              <a:rPr lang="ar-KW" sz="1000" dirty="0"/>
              <a:t> </a:t>
            </a:r>
            <a:r>
              <a:rPr lang="ar-SA" sz="1000" dirty="0"/>
              <a:t>البنوك </a:t>
            </a:r>
            <a:r>
              <a:rPr lang="ar-SA" sz="1000" dirty="0" smtClean="0"/>
              <a:t>وقطاع الخدمات المالية </a:t>
            </a:r>
            <a:r>
              <a:rPr lang="ar-KW" sz="1000" dirty="0" smtClean="0"/>
              <a:t>وقطاع </a:t>
            </a:r>
            <a:r>
              <a:rPr lang="ar-SA" sz="1000" dirty="0" smtClean="0"/>
              <a:t>العقار </a:t>
            </a:r>
            <a:r>
              <a:rPr lang="ar-KW" sz="1000" dirty="0" smtClean="0"/>
              <a:t>المر</a:t>
            </a:r>
            <a:r>
              <a:rPr lang="ar-SA" sz="1000" dirty="0"/>
              <a:t>اتب الأولى</a:t>
            </a:r>
            <a:r>
              <a:rPr lang="ar-KW" sz="1000" dirty="0"/>
              <a:t> </a:t>
            </a:r>
            <a:r>
              <a:rPr lang="ar-SA" sz="1000" dirty="0"/>
              <a:t>من </a:t>
            </a:r>
            <a:r>
              <a:rPr lang="ar-KW" sz="1000" dirty="0"/>
              <a:t>حيث </a:t>
            </a:r>
            <a:r>
              <a:rPr lang="ar-SA" sz="1000" dirty="0"/>
              <a:t>إجمالي</a:t>
            </a:r>
            <a:r>
              <a:rPr lang="ar-KW" sz="1000" dirty="0"/>
              <a:t> الكمية المتداولة بنسبة </a:t>
            </a:r>
            <a:r>
              <a:rPr lang="ar-SA" sz="1000" dirty="0" smtClean="0"/>
              <a:t>41.2</a:t>
            </a:r>
            <a:r>
              <a:rPr lang="ar-KW" sz="1000" dirty="0" smtClean="0"/>
              <a:t>%</a:t>
            </a:r>
            <a:r>
              <a:rPr lang="ar-SA" sz="1000" dirty="0" smtClean="0"/>
              <a:t>،</a:t>
            </a:r>
            <a:r>
              <a:rPr lang="ar-KW" sz="1000" dirty="0" smtClean="0"/>
              <a:t> </a:t>
            </a:r>
            <a:r>
              <a:rPr lang="ar-SA" sz="1000" dirty="0" smtClean="0"/>
              <a:t>24.1</a:t>
            </a:r>
            <a:r>
              <a:rPr lang="ar-KW" sz="1000" dirty="0" smtClean="0"/>
              <a:t>%و</a:t>
            </a:r>
            <a:r>
              <a:rPr lang="ar-SA" sz="1000" dirty="0" smtClean="0"/>
              <a:t> 15.6%</a:t>
            </a:r>
            <a:r>
              <a:rPr lang="ar-KW" sz="1000" dirty="0" smtClean="0"/>
              <a:t> على </a:t>
            </a:r>
            <a:r>
              <a:rPr lang="ar-KW" sz="1000" dirty="0"/>
              <a:t>التوالي.</a:t>
            </a:r>
          </a:p>
        </p:txBody>
      </p:sp>
      <p:sp>
        <p:nvSpPr>
          <p:cNvPr id="21" name="TextBox 20"/>
          <p:cNvSpPr txBox="1"/>
          <p:nvPr/>
        </p:nvSpPr>
        <p:spPr>
          <a:xfrm>
            <a:off x="3647928" y="5574010"/>
            <a:ext cx="3088481" cy="184666"/>
          </a:xfrm>
          <a:prstGeom prst="rect">
            <a:avLst/>
          </a:prstGeom>
          <a:solidFill>
            <a:srgbClr val="963634"/>
          </a:solidFill>
        </p:spPr>
        <p:txBody>
          <a:bodyPr wrap="square" lIns="0" tIns="0" rIns="0" bIns="0" rtlCol="0">
            <a:spAutoFit/>
          </a:bodyPr>
          <a:lstStyle/>
          <a:p>
            <a:pPr algn="ctr"/>
            <a:r>
              <a:rPr lang="ar-KW" sz="1200" b="1" dirty="0" smtClean="0">
                <a:solidFill>
                  <a:schemeClr val="bg1"/>
                </a:solidFill>
                <a:cs typeface="+mj-cs"/>
              </a:rPr>
              <a:t>مساهمة القطاعات من حيث قيمة </a:t>
            </a:r>
            <a:r>
              <a:rPr lang="ar-SA" sz="1200" b="1" dirty="0" smtClean="0">
                <a:solidFill>
                  <a:schemeClr val="bg1"/>
                </a:solidFill>
                <a:cs typeface="+mj-cs"/>
              </a:rPr>
              <a:t>الأسهم المتداولة</a:t>
            </a:r>
            <a:endParaRPr lang="en-US" sz="1200" b="1" dirty="0" smtClean="0">
              <a:solidFill>
                <a:schemeClr val="bg1"/>
              </a:solidFill>
              <a:cs typeface="+mj-cs"/>
            </a:endParaRPr>
          </a:p>
        </p:txBody>
      </p:sp>
      <p:sp>
        <p:nvSpPr>
          <p:cNvPr id="22" name="TextBox 21"/>
          <p:cNvSpPr txBox="1"/>
          <p:nvPr/>
        </p:nvSpPr>
        <p:spPr>
          <a:xfrm>
            <a:off x="174443" y="5573748"/>
            <a:ext cx="3018200" cy="184666"/>
          </a:xfrm>
          <a:prstGeom prst="rect">
            <a:avLst/>
          </a:prstGeom>
          <a:solidFill>
            <a:srgbClr val="963634"/>
          </a:solidFill>
        </p:spPr>
        <p:txBody>
          <a:bodyPr wrap="square" lIns="0" tIns="0" rIns="0" bIns="0" rtlCol="0">
            <a:spAutoFit/>
          </a:bodyPr>
          <a:lstStyle/>
          <a:p>
            <a:pPr algn="ctr"/>
            <a:r>
              <a:rPr lang="ar-KW" sz="1200" b="1" dirty="0">
                <a:solidFill>
                  <a:schemeClr val="bg1"/>
                </a:solidFill>
              </a:rPr>
              <a:t>مساهمة القطاعات من حيث </a:t>
            </a:r>
            <a:r>
              <a:rPr lang="ar-KW" sz="1200" b="1" dirty="0" smtClean="0">
                <a:solidFill>
                  <a:schemeClr val="bg1"/>
                </a:solidFill>
              </a:rPr>
              <a:t>كمية </a:t>
            </a:r>
            <a:r>
              <a:rPr lang="ar-SA" sz="1200" b="1" dirty="0">
                <a:solidFill>
                  <a:schemeClr val="bg1"/>
                </a:solidFill>
              </a:rPr>
              <a:t>الأسهم المتداولة</a:t>
            </a:r>
            <a:endParaRPr lang="en-US" sz="1200" b="1" dirty="0">
              <a:solidFill>
                <a:schemeClr val="bg1"/>
              </a:solidFill>
            </a:endParaRPr>
          </a:p>
        </p:txBody>
      </p:sp>
      <p:graphicFrame>
        <p:nvGraphicFramePr>
          <p:cNvPr id="7" name="Object 6"/>
          <p:cNvGraphicFramePr>
            <a:graphicFrameLocks noChangeAspect="1"/>
          </p:cNvGraphicFramePr>
          <p:nvPr>
            <p:extLst>
              <p:ext uri="{D42A27DB-BD31-4B8C-83A1-F6EECF244321}">
                <p14:modId xmlns:p14="http://schemas.microsoft.com/office/powerpoint/2010/main" val="4143314494"/>
              </p:ext>
            </p:extLst>
          </p:nvPr>
        </p:nvGraphicFramePr>
        <p:xfrm>
          <a:off x="3562350" y="5762625"/>
          <a:ext cx="3233738" cy="2743200"/>
        </p:xfrm>
        <a:graphic>
          <a:graphicData uri="http://schemas.openxmlformats.org/presentationml/2006/ole">
            <mc:AlternateContent xmlns:mc="http://schemas.openxmlformats.org/markup-compatibility/2006">
              <mc:Choice xmlns:v="urn:schemas-microsoft-com:vml" Requires="v">
                <p:oleObj spid="_x0000_s135775" name="Worksheet" r:id="rId5" imgW="4572000" imgH="2743200" progId="Excel.Sheet.12">
                  <p:link updateAutomatic="1"/>
                </p:oleObj>
              </mc:Choice>
              <mc:Fallback>
                <p:oleObj name="Worksheet" r:id="rId5" imgW="4572000" imgH="2743200" progId="Excel.Sheet.12">
                  <p:link updateAutomatic="1"/>
                  <p:pic>
                    <p:nvPicPr>
                      <p:cNvPr id="0" name=""/>
                      <p:cNvPicPr/>
                      <p:nvPr/>
                    </p:nvPicPr>
                    <p:blipFill>
                      <a:blip r:embed="rId6"/>
                      <a:stretch>
                        <a:fillRect/>
                      </a:stretch>
                    </p:blipFill>
                    <p:spPr>
                      <a:xfrm>
                        <a:off x="3562350" y="5762625"/>
                        <a:ext cx="3233738" cy="2743200"/>
                      </a:xfrm>
                      <a:prstGeom prst="rect">
                        <a:avLst/>
                      </a:prstGeom>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2308117759"/>
              </p:ext>
            </p:extLst>
          </p:nvPr>
        </p:nvGraphicFramePr>
        <p:xfrm>
          <a:off x="177800" y="5762625"/>
          <a:ext cx="3154363" cy="2743200"/>
        </p:xfrm>
        <a:graphic>
          <a:graphicData uri="http://schemas.openxmlformats.org/presentationml/2006/ole">
            <mc:AlternateContent xmlns:mc="http://schemas.openxmlformats.org/markup-compatibility/2006">
              <mc:Choice xmlns:v="urn:schemas-microsoft-com:vml" Requires="v">
                <p:oleObj spid="_x0000_s135776" name="Worksheet" r:id="rId7" imgW="4572000" imgH="2743200" progId="Excel.Sheet.12">
                  <p:link updateAutomatic="1"/>
                </p:oleObj>
              </mc:Choice>
              <mc:Fallback>
                <p:oleObj name="Worksheet" r:id="rId7" imgW="4572000" imgH="2743200" progId="Excel.Sheet.12">
                  <p:link updateAutomatic="1"/>
                  <p:pic>
                    <p:nvPicPr>
                      <p:cNvPr id="0" name=""/>
                      <p:cNvPicPr/>
                      <p:nvPr/>
                    </p:nvPicPr>
                    <p:blipFill>
                      <a:blip r:embed="rId8"/>
                      <a:stretch>
                        <a:fillRect/>
                      </a:stretch>
                    </p:blipFill>
                    <p:spPr>
                      <a:xfrm>
                        <a:off x="177800" y="5762625"/>
                        <a:ext cx="3154363" cy="2743200"/>
                      </a:xfrm>
                      <a:prstGeom prst="rect">
                        <a:avLst/>
                      </a:prstGeom>
                    </p:spPr>
                  </p:pic>
                </p:oleObj>
              </mc:Fallback>
            </mc:AlternateContent>
          </a:graphicData>
        </a:graphic>
      </p:graphicFrame>
      <p:graphicFrame>
        <p:nvGraphicFramePr>
          <p:cNvPr id="5" name="Object 4"/>
          <p:cNvGraphicFramePr>
            <a:graphicFrameLocks noChangeAspect="1"/>
          </p:cNvGraphicFramePr>
          <p:nvPr>
            <p:extLst>
              <p:ext uri="{D42A27DB-BD31-4B8C-83A1-F6EECF244321}">
                <p14:modId xmlns:p14="http://schemas.microsoft.com/office/powerpoint/2010/main" val="208830791"/>
              </p:ext>
            </p:extLst>
          </p:nvPr>
        </p:nvGraphicFramePr>
        <p:xfrm>
          <a:off x="500063" y="1258474"/>
          <a:ext cx="4410075" cy="3067050"/>
        </p:xfrm>
        <a:graphic>
          <a:graphicData uri="http://schemas.openxmlformats.org/presentationml/2006/ole">
            <mc:AlternateContent xmlns:mc="http://schemas.openxmlformats.org/markup-compatibility/2006">
              <mc:Choice xmlns:v="urn:schemas-microsoft-com:vml" Requires="v">
                <p:oleObj spid="_x0000_s135777" name="Worksheet" r:id="rId9" imgW="4410038" imgH="3066984" progId="Excel.Sheet.12">
                  <p:link updateAutomatic="1"/>
                </p:oleObj>
              </mc:Choice>
              <mc:Fallback>
                <p:oleObj name="Worksheet" r:id="rId9" imgW="4410038" imgH="3066984" progId="Excel.Sheet.12">
                  <p:link updateAutomatic="1"/>
                  <p:pic>
                    <p:nvPicPr>
                      <p:cNvPr id="0" name=""/>
                      <p:cNvPicPr/>
                      <p:nvPr/>
                    </p:nvPicPr>
                    <p:blipFill>
                      <a:blip r:embed="rId10"/>
                      <a:stretch>
                        <a:fillRect/>
                      </a:stretch>
                    </p:blipFill>
                    <p:spPr>
                      <a:xfrm>
                        <a:off x="500063" y="1258474"/>
                        <a:ext cx="4410075" cy="3067050"/>
                      </a:xfrm>
                      <a:prstGeom prst="rect">
                        <a:avLst/>
                      </a:prstGeom>
                    </p:spPr>
                  </p:pic>
                </p:oleObj>
              </mc:Fallback>
            </mc:AlternateContent>
          </a:graphicData>
        </a:graphic>
      </p:graphicFrame>
    </p:spTree>
    <p:extLst>
      <p:ext uri="{BB962C8B-B14F-4D97-AF65-F5344CB8AC3E}">
        <p14:creationId xmlns:p14="http://schemas.microsoft.com/office/powerpoint/2010/main" val="96618724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4301" y="114323"/>
            <a:ext cx="1714499" cy="72387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Rectangle 2"/>
          <p:cNvSpPr/>
          <p:nvPr/>
        </p:nvSpPr>
        <p:spPr>
          <a:xfrm>
            <a:off x="5465903" y="838200"/>
            <a:ext cx="1338828" cy="263085"/>
          </a:xfrm>
          <a:prstGeom prst="rect">
            <a:avLst/>
          </a:prstGeom>
        </p:spPr>
        <p:txBody>
          <a:bodyPr wrap="none">
            <a:spAutoFit/>
          </a:bodyPr>
          <a:lstStyle/>
          <a:p>
            <a:pPr algn="r" defTabSz="685857">
              <a:lnSpc>
                <a:spcPct val="70000"/>
              </a:lnSpc>
              <a:spcBef>
                <a:spcPct val="0"/>
              </a:spcBef>
              <a:defRPr/>
            </a:pPr>
            <a:r>
              <a:rPr lang="ar-KW" sz="1500" dirty="0" smtClean="0">
                <a:latin typeface="+mj-lt"/>
                <a:ea typeface="+mj-ea"/>
                <a:cs typeface="+mj-cs"/>
              </a:rPr>
              <a:t>نشاط السوق الأول </a:t>
            </a:r>
            <a:endParaRPr lang="en-US" sz="1500" dirty="0">
              <a:latin typeface="+mj-lt"/>
              <a:ea typeface="+mj-ea"/>
              <a:cs typeface="+mj-cs"/>
            </a:endParaRPr>
          </a:p>
        </p:txBody>
      </p:sp>
      <p:cxnSp>
        <p:nvCxnSpPr>
          <p:cNvPr id="4" name="Straight Connector 3"/>
          <p:cNvCxnSpPr/>
          <p:nvPr/>
        </p:nvCxnSpPr>
        <p:spPr>
          <a:xfrm>
            <a:off x="9521" y="1143000"/>
            <a:ext cx="6858000" cy="0"/>
          </a:xfrm>
          <a:prstGeom prst="line">
            <a:avLst/>
          </a:prstGeom>
          <a:noFill/>
          <a:ln w="9525" cap="flat" cmpd="sng" algn="ctr">
            <a:solidFill>
              <a:sysClr val="windowText" lastClr="000000">
                <a:shade val="95000"/>
                <a:satMod val="105000"/>
              </a:sysClr>
            </a:solidFill>
            <a:prstDash val="solid"/>
          </a:ln>
          <a:effectLst/>
        </p:spPr>
      </p:cxnSp>
      <p:sp>
        <p:nvSpPr>
          <p:cNvPr id="10" name="Slide Number Placeholder 9"/>
          <p:cNvSpPr>
            <a:spLocks noGrp="1"/>
          </p:cNvSpPr>
          <p:nvPr>
            <p:ph type="sldNum" sz="quarter" idx="12"/>
          </p:nvPr>
        </p:nvSpPr>
        <p:spPr/>
        <p:txBody>
          <a:bodyPr/>
          <a:lstStyle/>
          <a:p>
            <a:fld id="{87137B89-8CE1-40D6-81D6-7E13319A8EB3}" type="slidenum">
              <a:rPr lang="en-US" smtClean="0"/>
              <a:t>4</a:t>
            </a:fld>
            <a:endParaRPr lang="en-US" dirty="0"/>
          </a:p>
        </p:txBody>
      </p:sp>
      <p:sp>
        <p:nvSpPr>
          <p:cNvPr id="16" name="Rectangle 15"/>
          <p:cNvSpPr/>
          <p:nvPr/>
        </p:nvSpPr>
        <p:spPr>
          <a:xfrm>
            <a:off x="4101736" y="5281916"/>
            <a:ext cx="2575287" cy="3060895"/>
          </a:xfrm>
          <a:prstGeom prst="rect">
            <a:avLst/>
          </a:prstGeom>
          <a:solidFill>
            <a:schemeClr val="bg1">
              <a:lumMod val="95000"/>
            </a:schemeClr>
          </a:solidFill>
          <a:ln w="15875" cap="flat" cmpd="sng" algn="ctr">
            <a:noFill/>
            <a:prstDash val="sysDash"/>
          </a:ln>
          <a:effectLst/>
        </p:spPr>
        <p:txBody>
          <a:bodyPr numCol="1" rtlCol="0" anchor="ctr"/>
          <a:lstStyle/>
          <a:p>
            <a:pPr marL="0" lvl="2" algn="justLow" rtl="1">
              <a:buClr>
                <a:prstClr val="black"/>
              </a:buClr>
              <a:defRPr/>
            </a:pPr>
            <a:endParaRPr lang="ar-SA" sz="1000" dirty="0"/>
          </a:p>
          <a:p>
            <a:pPr marL="171450" lvl="2" indent="-171450" algn="justLow" rtl="1">
              <a:buClr>
                <a:prstClr val="black"/>
              </a:buClr>
              <a:buFont typeface="Arial" panose="020B0604020202020204" pitchFamily="34" charset="0"/>
              <a:buChar char="•"/>
              <a:defRPr/>
            </a:pPr>
            <a:r>
              <a:rPr lang="ar-KW" sz="1000" dirty="0"/>
              <a:t>في السوق الأول </a:t>
            </a:r>
            <a:r>
              <a:rPr lang="ar-SA" sz="1000" dirty="0" smtClean="0"/>
              <a:t>تصدر سهم</a:t>
            </a:r>
            <a:r>
              <a:rPr lang="ar-KW" sz="1000" dirty="0" smtClean="0"/>
              <a:t> </a:t>
            </a:r>
            <a:r>
              <a:rPr lang="ar-SA" sz="1000" dirty="0"/>
              <a:t>بيت التمويل الكويتي قائمة الأسهم الأعلى تداولا من حيث قيمة </a:t>
            </a:r>
            <a:r>
              <a:rPr lang="ar-SA" sz="1000" dirty="0" smtClean="0"/>
              <a:t>الأسهم </a:t>
            </a:r>
            <a:r>
              <a:rPr lang="ar-SA" sz="1000" dirty="0"/>
              <a:t>المتداولة خلال </a:t>
            </a:r>
            <a:r>
              <a:rPr lang="ar-KW" sz="1000" dirty="0"/>
              <a:t>تداولات الأسبوع </a:t>
            </a:r>
            <a:r>
              <a:rPr lang="ar-SA" sz="1000" dirty="0" smtClean="0"/>
              <a:t>بقيمة </a:t>
            </a:r>
            <a:r>
              <a:rPr lang="ar-SA" sz="1000" dirty="0"/>
              <a:t>تداول بلغت </a:t>
            </a:r>
            <a:r>
              <a:rPr lang="ar-SA" sz="1000" dirty="0" smtClean="0"/>
              <a:t>55.6</a:t>
            </a:r>
            <a:r>
              <a:rPr lang="ar-KW" sz="1000" dirty="0" smtClean="0"/>
              <a:t> </a:t>
            </a:r>
            <a:r>
              <a:rPr lang="ar-SA" sz="1000" dirty="0" smtClean="0"/>
              <a:t>مليون د.ك</a:t>
            </a:r>
            <a:r>
              <a:rPr lang="ar-KW" sz="1000" dirty="0" smtClean="0"/>
              <a:t>،</a:t>
            </a:r>
            <a:r>
              <a:rPr lang="ar-SA" sz="1000" dirty="0" smtClean="0"/>
              <a:t> </a:t>
            </a:r>
            <a:r>
              <a:rPr lang="ar-SA" sz="1000" dirty="0"/>
              <a:t>لينهي بذلك </a:t>
            </a:r>
            <a:r>
              <a:rPr lang="ar-KW" sz="1000" dirty="0"/>
              <a:t>تداولات الأسبوع </a:t>
            </a:r>
            <a:r>
              <a:rPr lang="ar-SA" sz="1000" dirty="0" smtClean="0"/>
              <a:t>عند سعر 661 فلس متراجعا بنسبة 0.2%</a:t>
            </a:r>
            <a:r>
              <a:rPr lang="ar-KW" sz="1000" dirty="0" smtClean="0"/>
              <a:t>،</a:t>
            </a:r>
            <a:r>
              <a:rPr lang="ar-SA" sz="1000" dirty="0" smtClean="0"/>
              <a:t> وجاء سهم بنك الكويت الوطني بالمركز الثاني </a:t>
            </a:r>
            <a:r>
              <a:rPr lang="ar-SA" sz="1000" dirty="0"/>
              <a:t>بقيمة تداول بلغ</a:t>
            </a:r>
            <a:r>
              <a:rPr lang="ar-KW" sz="1000" dirty="0"/>
              <a:t>ت</a:t>
            </a:r>
            <a:r>
              <a:rPr lang="ar-SA" sz="1000" dirty="0"/>
              <a:t> </a:t>
            </a:r>
            <a:r>
              <a:rPr lang="ar-SA" sz="1000" dirty="0" smtClean="0"/>
              <a:t>34.6</a:t>
            </a:r>
            <a:r>
              <a:rPr lang="ar-KW" sz="1000" dirty="0" smtClean="0"/>
              <a:t> </a:t>
            </a:r>
            <a:r>
              <a:rPr lang="ar-SA" sz="1000" dirty="0"/>
              <a:t>مليون د.ك لينهي بذلك </a:t>
            </a:r>
            <a:r>
              <a:rPr lang="ar-KW" sz="1000" dirty="0"/>
              <a:t>تداولات الأسبوع </a:t>
            </a:r>
            <a:r>
              <a:rPr lang="ar-SA" sz="1000" dirty="0" smtClean="0"/>
              <a:t>عند </a:t>
            </a:r>
            <a:r>
              <a:rPr lang="ar-SA" sz="1000" dirty="0"/>
              <a:t>سعر </a:t>
            </a:r>
            <a:r>
              <a:rPr lang="ar-SA" sz="1000" dirty="0" smtClean="0"/>
              <a:t>839 فلس متراجعا بنسبة 0.7%، </a:t>
            </a:r>
            <a:r>
              <a:rPr lang="ar-KW" sz="1000" dirty="0" smtClean="0"/>
              <a:t>ثم </a:t>
            </a:r>
            <a:r>
              <a:rPr lang="ar-SA" sz="1000" dirty="0"/>
              <a:t>جاء </a:t>
            </a:r>
            <a:r>
              <a:rPr lang="ar-SA" sz="1000" dirty="0" smtClean="0"/>
              <a:t>سهم</a:t>
            </a:r>
            <a:r>
              <a:rPr lang="ar-KW" sz="1000" dirty="0" smtClean="0"/>
              <a:t> </a:t>
            </a:r>
            <a:r>
              <a:rPr lang="ar-SA" sz="1000" dirty="0" smtClean="0"/>
              <a:t>البنك الأهلي المتحد – البحرين- بالمركز </a:t>
            </a:r>
            <a:r>
              <a:rPr lang="ar-KW" sz="1000" dirty="0"/>
              <a:t>الثالث</a:t>
            </a:r>
            <a:r>
              <a:rPr lang="ar-SA" sz="1000" dirty="0"/>
              <a:t> بقيمة تداول </a:t>
            </a:r>
            <a:r>
              <a:rPr lang="ar-SA" sz="1000" dirty="0" smtClean="0"/>
              <a:t>بلغت 23.1 مليون </a:t>
            </a:r>
            <a:r>
              <a:rPr lang="ar-SA" sz="1000" dirty="0"/>
              <a:t>د.ك لينهي بذلك </a:t>
            </a:r>
            <a:r>
              <a:rPr lang="ar-KW" sz="1000" dirty="0"/>
              <a:t>تداولات الأسبوع </a:t>
            </a:r>
            <a:r>
              <a:rPr lang="ar-SA" sz="1000" dirty="0" smtClean="0"/>
              <a:t>عند </a:t>
            </a:r>
            <a:r>
              <a:rPr lang="ar-SA" sz="1000" dirty="0"/>
              <a:t>سعر </a:t>
            </a:r>
            <a:r>
              <a:rPr lang="ar-SA" sz="1000" dirty="0" smtClean="0"/>
              <a:t>242 فلس</a:t>
            </a:r>
            <a:r>
              <a:rPr lang="ar-SA" sz="1000" dirty="0"/>
              <a:t> </a:t>
            </a:r>
            <a:r>
              <a:rPr lang="ar-SA" sz="1000" dirty="0" smtClean="0"/>
              <a:t>مرتفعا بنسبة 2.5%.</a:t>
            </a:r>
            <a:endParaRPr lang="ar-KW" sz="1000" dirty="0"/>
          </a:p>
          <a:p>
            <a:pPr marL="0" lvl="2" algn="justLow" rtl="1">
              <a:buClr>
                <a:prstClr val="black"/>
              </a:buClr>
              <a:defRPr/>
            </a:pPr>
            <a:endParaRPr lang="ar-KW" sz="1000" dirty="0"/>
          </a:p>
          <a:p>
            <a:pPr marL="171450" lvl="2" indent="-171450" algn="justLow" rtl="1">
              <a:buClr>
                <a:prstClr val="black"/>
              </a:buClr>
              <a:buFont typeface="Arial" panose="020B0604020202020204" pitchFamily="34" charset="0"/>
              <a:buChar char="•"/>
              <a:defRPr/>
            </a:pPr>
            <a:endParaRPr lang="en-US" sz="1000" dirty="0"/>
          </a:p>
          <a:p>
            <a:pPr marL="171450" lvl="2" indent="-171450" algn="justLow" rtl="1">
              <a:buClr>
                <a:prstClr val="black"/>
              </a:buClr>
              <a:buFont typeface="Arial" panose="020B0604020202020204" pitchFamily="34" charset="0"/>
              <a:buChar char="•"/>
              <a:defRPr/>
            </a:pPr>
            <a:r>
              <a:rPr lang="ar-KW" sz="1000" dirty="0"/>
              <a:t>في السوق الأول </a:t>
            </a:r>
            <a:r>
              <a:rPr lang="ar-SA" sz="1000" dirty="0"/>
              <a:t>احتل</a:t>
            </a:r>
            <a:r>
              <a:rPr lang="ar-KW" sz="1000" dirty="0"/>
              <a:t> بنك الكويت الوطني المرتبة الأولى من حيث القيمة الرأسمالية بقيمة </a:t>
            </a:r>
            <a:r>
              <a:rPr lang="ar-SA" sz="1000" dirty="0" smtClean="0"/>
              <a:t>5,758</a:t>
            </a:r>
            <a:r>
              <a:rPr lang="ar-KW" sz="1000" dirty="0" smtClean="0"/>
              <a:t> </a:t>
            </a:r>
            <a:r>
              <a:rPr lang="ar-KW" sz="1000" dirty="0"/>
              <a:t>مليون </a:t>
            </a:r>
            <a:r>
              <a:rPr lang="ar-KW" sz="1000" dirty="0" smtClean="0"/>
              <a:t>د.ك</a:t>
            </a:r>
            <a:r>
              <a:rPr lang="ar-SA" sz="1000" dirty="0" smtClean="0"/>
              <a:t>،</a:t>
            </a:r>
            <a:r>
              <a:rPr lang="ar-KW" sz="1000" dirty="0" smtClean="0"/>
              <a:t> </a:t>
            </a:r>
            <a:r>
              <a:rPr lang="ar-KW" sz="1000" dirty="0"/>
              <a:t>ثم حل بيت التمويل الكويتي بالمرتبة الثانية بقيمة رأسمالية بلغت </a:t>
            </a:r>
            <a:r>
              <a:rPr lang="ar-SA" sz="1000" dirty="0" smtClean="0"/>
              <a:t>5,082</a:t>
            </a:r>
            <a:r>
              <a:rPr lang="ar-KW" sz="1000" dirty="0" smtClean="0"/>
              <a:t> </a:t>
            </a:r>
            <a:r>
              <a:rPr lang="ar-KW" sz="1000" dirty="0"/>
              <a:t>مليون </a:t>
            </a:r>
            <a:r>
              <a:rPr lang="ar-KW" sz="1000" dirty="0" smtClean="0"/>
              <a:t>د.ك</a:t>
            </a:r>
            <a:r>
              <a:rPr lang="ar-SA" sz="1000" dirty="0" smtClean="0"/>
              <a:t>،</a:t>
            </a:r>
            <a:r>
              <a:rPr lang="ar-KW" sz="1000" dirty="0" smtClean="0"/>
              <a:t> </a:t>
            </a:r>
            <a:r>
              <a:rPr lang="ar-KW" sz="1000" dirty="0"/>
              <a:t>ثم </a:t>
            </a:r>
            <a:r>
              <a:rPr lang="ar-SA" sz="1000" dirty="0" smtClean="0"/>
              <a:t>شركة الإتصالات المتنقلة </a:t>
            </a:r>
            <a:r>
              <a:rPr lang="ar-KW" sz="1000" dirty="0" smtClean="0"/>
              <a:t>بالمرتبة </a:t>
            </a:r>
            <a:r>
              <a:rPr lang="ar-KW" sz="1000" dirty="0"/>
              <a:t>الثالثة بقيمة رأسمالية بلغت </a:t>
            </a:r>
            <a:r>
              <a:rPr lang="ar-SA" sz="1000" dirty="0" smtClean="0"/>
              <a:t>2,596</a:t>
            </a:r>
            <a:r>
              <a:rPr lang="ar-KW" sz="1000" dirty="0" smtClean="0"/>
              <a:t> </a:t>
            </a:r>
            <a:r>
              <a:rPr lang="ar-KW" sz="1000" dirty="0"/>
              <a:t>مليون </a:t>
            </a:r>
            <a:r>
              <a:rPr lang="ar-KW" sz="1000" dirty="0" smtClean="0"/>
              <a:t>د.ك</a:t>
            </a:r>
            <a:r>
              <a:rPr lang="ar-SA" sz="1000" dirty="0" smtClean="0"/>
              <a:t>.</a:t>
            </a:r>
            <a:endParaRPr lang="ar-KW" sz="1000" dirty="0"/>
          </a:p>
        </p:txBody>
      </p:sp>
      <p:sp>
        <p:nvSpPr>
          <p:cNvPr id="17" name="TextBox 16"/>
          <p:cNvSpPr txBox="1"/>
          <p:nvPr/>
        </p:nvSpPr>
        <p:spPr>
          <a:xfrm>
            <a:off x="114301" y="5277666"/>
            <a:ext cx="3886199" cy="184666"/>
          </a:xfrm>
          <a:prstGeom prst="rect">
            <a:avLst/>
          </a:prstGeom>
          <a:solidFill>
            <a:srgbClr val="963634"/>
          </a:solidFill>
        </p:spPr>
        <p:txBody>
          <a:bodyPr wrap="square" lIns="0" tIns="0" rIns="0" bIns="0" rtlCol="0">
            <a:spAutoFit/>
          </a:bodyPr>
          <a:lstStyle/>
          <a:p>
            <a:pPr algn="ctr"/>
            <a:r>
              <a:rPr lang="ar-KW" sz="1200" b="1" dirty="0" smtClean="0">
                <a:solidFill>
                  <a:schemeClr val="bg1"/>
                </a:solidFill>
                <a:cs typeface="+mj-cs"/>
              </a:rPr>
              <a:t>أعلى 10 شركات من حيث القيمة الرأسمالية في السوق الأول</a:t>
            </a:r>
            <a:endParaRPr lang="en-US" sz="1200" b="1" dirty="0" smtClean="0">
              <a:solidFill>
                <a:schemeClr val="bg1"/>
              </a:solidFill>
              <a:cs typeface="+mj-cs"/>
            </a:endParaRPr>
          </a:p>
        </p:txBody>
      </p:sp>
      <p:graphicFrame>
        <p:nvGraphicFramePr>
          <p:cNvPr id="6" name="Object 5"/>
          <p:cNvGraphicFramePr>
            <a:graphicFrameLocks noChangeAspect="1"/>
          </p:cNvGraphicFramePr>
          <p:nvPr>
            <p:extLst>
              <p:ext uri="{D42A27DB-BD31-4B8C-83A1-F6EECF244321}">
                <p14:modId xmlns:p14="http://schemas.microsoft.com/office/powerpoint/2010/main" val="3102925771"/>
              </p:ext>
            </p:extLst>
          </p:nvPr>
        </p:nvGraphicFramePr>
        <p:xfrm>
          <a:off x="125413" y="1138238"/>
          <a:ext cx="6657975" cy="4029075"/>
        </p:xfrm>
        <a:graphic>
          <a:graphicData uri="http://schemas.openxmlformats.org/presentationml/2006/ole">
            <mc:AlternateContent xmlns:mc="http://schemas.openxmlformats.org/markup-compatibility/2006">
              <mc:Choice xmlns:v="urn:schemas-microsoft-com:vml" Requires="v">
                <p:oleObj spid="_x0000_s136364" name="Worksheet" r:id="rId5" imgW="6658087" imgH="4029075" progId="Excel.Sheet.12">
                  <p:link updateAutomatic="1"/>
                </p:oleObj>
              </mc:Choice>
              <mc:Fallback>
                <p:oleObj name="Worksheet" r:id="rId5" imgW="6658087" imgH="4029075" progId="Excel.Sheet.12">
                  <p:link updateAutomatic="1"/>
                  <p:pic>
                    <p:nvPicPr>
                      <p:cNvPr id="0" name=""/>
                      <p:cNvPicPr/>
                      <p:nvPr/>
                    </p:nvPicPr>
                    <p:blipFill>
                      <a:blip r:embed="rId6"/>
                      <a:stretch>
                        <a:fillRect/>
                      </a:stretch>
                    </p:blipFill>
                    <p:spPr>
                      <a:xfrm>
                        <a:off x="125413" y="1138238"/>
                        <a:ext cx="6657975" cy="4029075"/>
                      </a:xfrm>
                      <a:prstGeom prst="rect">
                        <a:avLst/>
                      </a:prstGeom>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944324419"/>
              </p:ext>
            </p:extLst>
          </p:nvPr>
        </p:nvGraphicFramePr>
        <p:xfrm>
          <a:off x="152400" y="5462332"/>
          <a:ext cx="3848100" cy="2905125"/>
        </p:xfrm>
        <a:graphic>
          <a:graphicData uri="http://schemas.openxmlformats.org/presentationml/2006/ole">
            <mc:AlternateContent xmlns:mc="http://schemas.openxmlformats.org/markup-compatibility/2006">
              <mc:Choice xmlns:v="urn:schemas-microsoft-com:vml" Requires="v">
                <p:oleObj spid="_x0000_s136365" name="Worksheet" r:id="rId7" imgW="4324275" imgH="2905092" progId="Excel.Sheet.12">
                  <p:link updateAutomatic="1"/>
                </p:oleObj>
              </mc:Choice>
              <mc:Fallback>
                <p:oleObj name="Worksheet" r:id="rId7" imgW="4324275" imgH="2905092" progId="Excel.Sheet.12">
                  <p:link updateAutomatic="1"/>
                  <p:pic>
                    <p:nvPicPr>
                      <p:cNvPr id="0" name=""/>
                      <p:cNvPicPr/>
                      <p:nvPr/>
                    </p:nvPicPr>
                    <p:blipFill>
                      <a:blip r:embed="rId8"/>
                      <a:stretch>
                        <a:fillRect/>
                      </a:stretch>
                    </p:blipFill>
                    <p:spPr>
                      <a:xfrm>
                        <a:off x="152400" y="5462332"/>
                        <a:ext cx="3848100" cy="2905125"/>
                      </a:xfrm>
                      <a:prstGeom prst="rect">
                        <a:avLst/>
                      </a:prstGeom>
                    </p:spPr>
                  </p:pic>
                </p:oleObj>
              </mc:Fallback>
            </mc:AlternateContent>
          </a:graphicData>
        </a:graphic>
      </p:graphicFrame>
    </p:spTree>
    <p:extLst>
      <p:ext uri="{BB962C8B-B14F-4D97-AF65-F5344CB8AC3E}">
        <p14:creationId xmlns:p14="http://schemas.microsoft.com/office/powerpoint/2010/main" val="266380350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4301" y="114323"/>
            <a:ext cx="1714499" cy="72387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Rectangle 2"/>
          <p:cNvSpPr/>
          <p:nvPr/>
        </p:nvSpPr>
        <p:spPr>
          <a:xfrm>
            <a:off x="5307205" y="838200"/>
            <a:ext cx="1497526" cy="263085"/>
          </a:xfrm>
          <a:prstGeom prst="rect">
            <a:avLst/>
          </a:prstGeom>
        </p:spPr>
        <p:txBody>
          <a:bodyPr wrap="none">
            <a:spAutoFit/>
          </a:bodyPr>
          <a:lstStyle/>
          <a:p>
            <a:pPr algn="r" defTabSz="685857">
              <a:lnSpc>
                <a:spcPct val="70000"/>
              </a:lnSpc>
              <a:spcBef>
                <a:spcPct val="0"/>
              </a:spcBef>
              <a:defRPr/>
            </a:pPr>
            <a:r>
              <a:rPr lang="ar-KW" sz="1500" dirty="0" smtClean="0">
                <a:latin typeface="+mj-lt"/>
                <a:ea typeface="+mj-ea"/>
                <a:cs typeface="+mj-cs"/>
              </a:rPr>
              <a:t>نشاط السوق الرئيسي </a:t>
            </a:r>
            <a:endParaRPr lang="en-US" sz="1500" dirty="0">
              <a:latin typeface="+mj-lt"/>
              <a:ea typeface="+mj-ea"/>
              <a:cs typeface="+mj-cs"/>
            </a:endParaRPr>
          </a:p>
        </p:txBody>
      </p:sp>
      <p:cxnSp>
        <p:nvCxnSpPr>
          <p:cNvPr id="4" name="Straight Connector 3"/>
          <p:cNvCxnSpPr/>
          <p:nvPr/>
        </p:nvCxnSpPr>
        <p:spPr>
          <a:xfrm>
            <a:off x="9521" y="1143000"/>
            <a:ext cx="6858000" cy="0"/>
          </a:xfrm>
          <a:prstGeom prst="line">
            <a:avLst/>
          </a:prstGeom>
          <a:noFill/>
          <a:ln w="9525" cap="flat" cmpd="sng" algn="ctr">
            <a:solidFill>
              <a:sysClr val="windowText" lastClr="000000">
                <a:shade val="95000"/>
                <a:satMod val="105000"/>
              </a:sysClr>
            </a:solidFill>
            <a:prstDash val="solid"/>
          </a:ln>
          <a:effectLst/>
        </p:spPr>
      </p:cxnSp>
      <p:sp>
        <p:nvSpPr>
          <p:cNvPr id="10" name="Slide Number Placeholder 9"/>
          <p:cNvSpPr>
            <a:spLocks noGrp="1"/>
          </p:cNvSpPr>
          <p:nvPr>
            <p:ph type="sldNum" sz="quarter" idx="12"/>
          </p:nvPr>
        </p:nvSpPr>
        <p:spPr/>
        <p:txBody>
          <a:bodyPr/>
          <a:lstStyle/>
          <a:p>
            <a:fld id="{87137B89-8CE1-40D6-81D6-7E13319A8EB3}" type="slidenum">
              <a:rPr lang="en-US" smtClean="0"/>
              <a:t>5</a:t>
            </a:fld>
            <a:endParaRPr lang="en-US" dirty="0"/>
          </a:p>
        </p:txBody>
      </p:sp>
      <p:sp>
        <p:nvSpPr>
          <p:cNvPr id="11" name="TextBox 10"/>
          <p:cNvSpPr txBox="1"/>
          <p:nvPr/>
        </p:nvSpPr>
        <p:spPr>
          <a:xfrm>
            <a:off x="152400" y="4284345"/>
            <a:ext cx="3848100" cy="184666"/>
          </a:xfrm>
          <a:prstGeom prst="rect">
            <a:avLst/>
          </a:prstGeom>
          <a:solidFill>
            <a:srgbClr val="963634"/>
          </a:solidFill>
        </p:spPr>
        <p:txBody>
          <a:bodyPr wrap="square" lIns="0" tIns="0" rIns="0" bIns="0" rtlCol="0">
            <a:spAutoFit/>
          </a:bodyPr>
          <a:lstStyle/>
          <a:p>
            <a:pPr algn="ctr"/>
            <a:r>
              <a:rPr lang="ar-KW" sz="1200" b="1" dirty="0" smtClean="0">
                <a:solidFill>
                  <a:schemeClr val="bg1"/>
                </a:solidFill>
                <a:cs typeface="+mj-cs"/>
              </a:rPr>
              <a:t>أعلى 10 شركات من حيث القيمة الرأسمالية في السوق الرئيسي</a:t>
            </a:r>
            <a:endParaRPr lang="en-US" sz="1200" b="1" dirty="0" smtClean="0">
              <a:solidFill>
                <a:schemeClr val="bg1"/>
              </a:solidFill>
              <a:cs typeface="+mj-cs"/>
            </a:endParaRPr>
          </a:p>
        </p:txBody>
      </p:sp>
      <p:sp>
        <p:nvSpPr>
          <p:cNvPr id="13" name="Rectangle 12"/>
          <p:cNvSpPr/>
          <p:nvPr/>
        </p:nvSpPr>
        <p:spPr>
          <a:xfrm>
            <a:off x="4182386" y="4284345"/>
            <a:ext cx="2561314" cy="3173978"/>
          </a:xfrm>
          <a:prstGeom prst="rect">
            <a:avLst/>
          </a:prstGeom>
          <a:solidFill>
            <a:schemeClr val="bg1">
              <a:lumMod val="95000"/>
            </a:schemeClr>
          </a:solidFill>
          <a:ln w="15875" cap="flat" cmpd="sng" algn="ctr">
            <a:noFill/>
            <a:prstDash val="sysDash"/>
          </a:ln>
          <a:effectLst/>
        </p:spPr>
        <p:txBody>
          <a:bodyPr numCol="1" rtlCol="0" anchor="ctr"/>
          <a:lstStyle/>
          <a:p>
            <a:pPr marL="171450" lvl="2" indent="-171450" algn="justLow" rtl="1">
              <a:buClr>
                <a:prstClr val="black"/>
              </a:buClr>
              <a:buFont typeface="Arial" panose="020B0604020202020204" pitchFamily="34" charset="0"/>
              <a:buChar char="•"/>
              <a:defRPr/>
            </a:pPr>
            <a:endParaRPr lang="ar-SA" sz="1000" dirty="0"/>
          </a:p>
          <a:p>
            <a:pPr marL="171450" lvl="2" indent="-171450" algn="justLow" rtl="1">
              <a:buClr>
                <a:prstClr val="black"/>
              </a:buClr>
              <a:buFont typeface="Arial" panose="020B0604020202020204" pitchFamily="34" charset="0"/>
              <a:buChar char="•"/>
              <a:defRPr/>
            </a:pPr>
            <a:endParaRPr lang="ar-SA" sz="1000" dirty="0" smtClean="0"/>
          </a:p>
          <a:p>
            <a:pPr marL="171450" lvl="2" indent="-171450" algn="justLow" rtl="1">
              <a:buClr>
                <a:prstClr val="black"/>
              </a:buClr>
              <a:buFont typeface="Arial" panose="020B0604020202020204" pitchFamily="34" charset="0"/>
              <a:buChar char="•"/>
              <a:defRPr/>
            </a:pPr>
            <a:r>
              <a:rPr lang="ar-KW" sz="1000" dirty="0" smtClean="0"/>
              <a:t>في </a:t>
            </a:r>
            <a:r>
              <a:rPr lang="ar-KW" sz="1000" dirty="0"/>
              <a:t>السوق </a:t>
            </a:r>
            <a:r>
              <a:rPr lang="ar-SA" sz="1000" dirty="0"/>
              <a:t>الرئيسي</a:t>
            </a:r>
            <a:r>
              <a:rPr lang="ar-KW" sz="1000" dirty="0"/>
              <a:t> </a:t>
            </a:r>
            <a:r>
              <a:rPr lang="ar-SA" sz="1000" dirty="0" smtClean="0"/>
              <a:t>تصدر سهم شركة أعيان للإجارة والإستثمار قائمة </a:t>
            </a:r>
            <a:r>
              <a:rPr lang="ar-SA" sz="1000" dirty="0"/>
              <a:t>الأسهم الأعلى تداولا من حيث </a:t>
            </a:r>
            <a:r>
              <a:rPr lang="ar-SA" sz="1000" dirty="0" smtClean="0"/>
              <a:t>القيمة خلال </a:t>
            </a:r>
            <a:r>
              <a:rPr lang="ar-KW" sz="1000" dirty="0"/>
              <a:t>تداولات الأسبوع </a:t>
            </a:r>
            <a:r>
              <a:rPr lang="ar-SA" sz="1000" dirty="0" smtClean="0"/>
              <a:t>بقيمة </a:t>
            </a:r>
            <a:r>
              <a:rPr lang="ar-SA" sz="1000" dirty="0"/>
              <a:t>تداول </a:t>
            </a:r>
            <a:r>
              <a:rPr lang="ar-SA" sz="1000" dirty="0" smtClean="0"/>
              <a:t>بلغت 3.6 مليون د.ك </a:t>
            </a:r>
            <a:r>
              <a:rPr lang="ar-SA" sz="1000" dirty="0"/>
              <a:t>لينهي بذلك </a:t>
            </a:r>
            <a:r>
              <a:rPr lang="ar-KW" sz="1000" dirty="0"/>
              <a:t>تداولات الأسبوع </a:t>
            </a:r>
            <a:r>
              <a:rPr lang="ar-SA" sz="1000" dirty="0" smtClean="0"/>
              <a:t>عند </a:t>
            </a:r>
            <a:r>
              <a:rPr lang="ar-SA" sz="1000" dirty="0"/>
              <a:t>سعر</a:t>
            </a:r>
            <a:r>
              <a:rPr lang="ar-KW" sz="1000" dirty="0"/>
              <a:t> </a:t>
            </a:r>
            <a:r>
              <a:rPr lang="ar-SA" sz="1000" dirty="0" smtClean="0"/>
              <a:t>84.9</a:t>
            </a:r>
            <a:r>
              <a:rPr lang="ar-KW" sz="1000" dirty="0" smtClean="0"/>
              <a:t> </a:t>
            </a:r>
            <a:r>
              <a:rPr lang="ar-SA" sz="1000" dirty="0" smtClean="0"/>
              <a:t>فلس متراجعا بنسبة 1.9%</a:t>
            </a:r>
            <a:r>
              <a:rPr lang="ar-KW" sz="1000" dirty="0" smtClean="0"/>
              <a:t>، </a:t>
            </a:r>
            <a:r>
              <a:rPr lang="ar-SA" sz="1000" dirty="0" smtClean="0"/>
              <a:t>وجاء سهم شركة </a:t>
            </a:r>
            <a:r>
              <a:rPr lang="ar-SA" sz="1000" dirty="0"/>
              <a:t>الخليج للكابلات والصناعات الكهربائية </a:t>
            </a:r>
            <a:r>
              <a:rPr lang="ar-SA" sz="1000" dirty="0" smtClean="0"/>
              <a:t>بالمركز الثاني </a:t>
            </a:r>
            <a:r>
              <a:rPr lang="ar-SA" sz="1000" dirty="0"/>
              <a:t>بقيمة تداول بلغت </a:t>
            </a:r>
            <a:r>
              <a:rPr lang="ar-SA" sz="1000" dirty="0" smtClean="0"/>
              <a:t>2 </a:t>
            </a:r>
            <a:r>
              <a:rPr lang="ar-SA" sz="1000" dirty="0"/>
              <a:t>مليون د.ك</a:t>
            </a:r>
            <a:r>
              <a:rPr lang="ar-KW" sz="1000" dirty="0"/>
              <a:t> </a:t>
            </a:r>
            <a:r>
              <a:rPr lang="ar-SA" sz="1000" dirty="0"/>
              <a:t>لينهي بذلك </a:t>
            </a:r>
            <a:r>
              <a:rPr lang="ar-KW" sz="1000" dirty="0"/>
              <a:t>تداولات الأسبوع </a:t>
            </a:r>
            <a:r>
              <a:rPr lang="ar-SA" sz="1000" dirty="0"/>
              <a:t>عند سعر </a:t>
            </a:r>
            <a:r>
              <a:rPr lang="ar-SA" sz="1000" dirty="0" smtClean="0"/>
              <a:t>634 </a:t>
            </a:r>
            <a:r>
              <a:rPr lang="ar-SA" sz="1000" dirty="0"/>
              <a:t>فلس </a:t>
            </a:r>
            <a:r>
              <a:rPr lang="ar-SA" sz="1000" dirty="0" smtClean="0"/>
              <a:t>مرتفعا </a:t>
            </a:r>
            <a:r>
              <a:rPr lang="ar-SA" sz="1000" dirty="0"/>
              <a:t>بنسبة </a:t>
            </a:r>
            <a:r>
              <a:rPr lang="ar-SA" sz="1000" dirty="0" smtClean="0"/>
              <a:t>0.6%، ثم جاء </a:t>
            </a:r>
            <a:r>
              <a:rPr lang="ar-SA" sz="1000" dirty="0"/>
              <a:t>سهم</a:t>
            </a:r>
            <a:r>
              <a:rPr lang="ar-KW" sz="1000" dirty="0"/>
              <a:t> </a:t>
            </a:r>
            <a:r>
              <a:rPr lang="ar-SA" sz="1000" dirty="0"/>
              <a:t>مجموعة الإمتياز الإستثمارية </a:t>
            </a:r>
            <a:r>
              <a:rPr lang="ar-SA" sz="1000" dirty="0" smtClean="0"/>
              <a:t>بالمركز الثالث </a:t>
            </a:r>
            <a:r>
              <a:rPr lang="ar-SA" sz="1000" dirty="0"/>
              <a:t>بقيمة تداول بلغ</a:t>
            </a:r>
            <a:r>
              <a:rPr lang="ar-KW" sz="1000" dirty="0"/>
              <a:t>ت</a:t>
            </a:r>
            <a:r>
              <a:rPr lang="ar-SA" sz="1000" dirty="0"/>
              <a:t> </a:t>
            </a:r>
            <a:r>
              <a:rPr lang="ar-SA" sz="1000" dirty="0" smtClean="0"/>
              <a:t>1.4 مليون د.ك</a:t>
            </a:r>
            <a:r>
              <a:rPr lang="ar-KW" sz="1000" dirty="0" smtClean="0"/>
              <a:t> </a:t>
            </a:r>
            <a:r>
              <a:rPr lang="ar-SA" sz="1000" dirty="0"/>
              <a:t>لينهي بذلك </a:t>
            </a:r>
            <a:r>
              <a:rPr lang="ar-KW" sz="1000" dirty="0"/>
              <a:t>تداولات الأسبوع </a:t>
            </a:r>
            <a:r>
              <a:rPr lang="ar-SA" sz="1000" dirty="0" smtClean="0"/>
              <a:t>عند </a:t>
            </a:r>
            <a:r>
              <a:rPr lang="ar-SA" sz="1000" dirty="0"/>
              <a:t>سعر </a:t>
            </a:r>
            <a:r>
              <a:rPr lang="ar-SA" sz="1000" dirty="0" smtClean="0"/>
              <a:t>101 </a:t>
            </a:r>
            <a:r>
              <a:rPr lang="ar-SA" sz="1000" dirty="0"/>
              <a:t>فلس </a:t>
            </a:r>
            <a:r>
              <a:rPr lang="ar-SA" sz="1000" dirty="0" smtClean="0"/>
              <a:t>مرتفعا بنسبة 2.5%.</a:t>
            </a:r>
            <a:endParaRPr lang="ar-KW" sz="1000" dirty="0" smtClean="0"/>
          </a:p>
          <a:p>
            <a:pPr marL="171450" lvl="2" indent="-171450" algn="justLow" rtl="1">
              <a:buClr>
                <a:prstClr val="black"/>
              </a:buClr>
              <a:buFont typeface="Arial" panose="020B0604020202020204" pitchFamily="34" charset="0"/>
              <a:buChar char="•"/>
              <a:defRPr/>
            </a:pPr>
            <a:endParaRPr lang="ar-KW" sz="1000" dirty="0" smtClean="0"/>
          </a:p>
          <a:p>
            <a:pPr marL="171450" lvl="2" indent="-171450" algn="justLow" rtl="1">
              <a:buClr>
                <a:prstClr val="black"/>
              </a:buClr>
              <a:buFont typeface="Arial" panose="020B0604020202020204" pitchFamily="34" charset="0"/>
              <a:buChar char="•"/>
              <a:defRPr/>
            </a:pPr>
            <a:r>
              <a:rPr lang="ar-KW" sz="1000" dirty="0" smtClean="0"/>
              <a:t>في </a:t>
            </a:r>
            <a:r>
              <a:rPr lang="ar-KW" sz="1000" dirty="0"/>
              <a:t>السوق الرئيسي </a:t>
            </a:r>
            <a:r>
              <a:rPr lang="ar-SA" sz="1000" dirty="0"/>
              <a:t>احتل</a:t>
            </a:r>
            <a:r>
              <a:rPr lang="ar-KW" sz="1000" dirty="0"/>
              <a:t> البنك التجاري </a:t>
            </a:r>
            <a:r>
              <a:rPr lang="ar-SA" sz="1000" dirty="0" smtClean="0"/>
              <a:t>الكويتي </a:t>
            </a:r>
            <a:r>
              <a:rPr lang="ar-KW" sz="1000" dirty="0" smtClean="0"/>
              <a:t>المرتبة </a:t>
            </a:r>
            <a:r>
              <a:rPr lang="ar-KW" sz="1000" dirty="0"/>
              <a:t>الأولى من حيث القيمة الرأسمالية بقيمة </a:t>
            </a:r>
            <a:r>
              <a:rPr lang="ar-SA" sz="1000" dirty="0" smtClean="0"/>
              <a:t>1,026</a:t>
            </a:r>
            <a:r>
              <a:rPr lang="ar-KW" sz="1000" dirty="0" smtClean="0"/>
              <a:t> </a:t>
            </a:r>
            <a:r>
              <a:rPr lang="ar-KW" sz="1000" dirty="0"/>
              <a:t>مليون د.ك ثم البنك الأهلي </a:t>
            </a:r>
            <a:r>
              <a:rPr lang="ar-KW" sz="1000" dirty="0" smtClean="0"/>
              <a:t>المتحد</a:t>
            </a:r>
            <a:r>
              <a:rPr lang="ar-SA" sz="1000" dirty="0" smtClean="0"/>
              <a:t> الكويتي</a:t>
            </a:r>
            <a:r>
              <a:rPr lang="ar-KW" sz="1000" dirty="0" smtClean="0"/>
              <a:t> </a:t>
            </a:r>
            <a:r>
              <a:rPr lang="ar-KW" sz="1000" dirty="0"/>
              <a:t>بالمرتبة الثانية بقيمة رأسمالية بلغت </a:t>
            </a:r>
            <a:r>
              <a:rPr lang="ar-SA" sz="1000" dirty="0" smtClean="0"/>
              <a:t>598</a:t>
            </a:r>
            <a:r>
              <a:rPr lang="ar-KW" sz="1000" dirty="0" smtClean="0"/>
              <a:t> </a:t>
            </a:r>
            <a:r>
              <a:rPr lang="ar-KW" sz="1000" dirty="0"/>
              <a:t>مليون د.ك ثم </a:t>
            </a:r>
            <a:r>
              <a:rPr lang="ar-SA" sz="1000" dirty="0" smtClean="0"/>
              <a:t>شركة الإتصالات الكويتية </a:t>
            </a:r>
            <a:r>
              <a:rPr lang="ar-KW" sz="1000" dirty="0" smtClean="0"/>
              <a:t>بالمرتبة </a:t>
            </a:r>
            <a:r>
              <a:rPr lang="ar-KW" sz="1000" dirty="0"/>
              <a:t>الثالثة بقيمة رأسمالية بلغت </a:t>
            </a:r>
            <a:r>
              <a:rPr lang="ar-SA" sz="1000" dirty="0" smtClean="0"/>
              <a:t>438</a:t>
            </a:r>
            <a:r>
              <a:rPr lang="ar-KW" sz="1000" dirty="0" smtClean="0"/>
              <a:t> </a:t>
            </a:r>
            <a:r>
              <a:rPr lang="ar-KW" sz="1000" dirty="0"/>
              <a:t>مليون د.ك .</a:t>
            </a:r>
          </a:p>
          <a:p>
            <a:pPr marL="171450" lvl="2" indent="-171450" algn="justLow" rtl="1">
              <a:buClr>
                <a:prstClr val="black"/>
              </a:buClr>
              <a:buFont typeface="Arial" panose="020B0604020202020204" pitchFamily="34" charset="0"/>
              <a:buChar char="•"/>
              <a:defRPr/>
            </a:pPr>
            <a:endParaRPr lang="ar-KW" sz="1000" dirty="0"/>
          </a:p>
          <a:p>
            <a:pPr marL="171450" lvl="2" indent="-171450" algn="justLow" rtl="1">
              <a:buClr>
                <a:prstClr val="black"/>
              </a:buClr>
              <a:buFont typeface="Arial" panose="020B0604020202020204" pitchFamily="34" charset="0"/>
              <a:buChar char="•"/>
              <a:defRPr/>
            </a:pPr>
            <a:endParaRPr lang="ar-KW" sz="1000" dirty="0"/>
          </a:p>
          <a:p>
            <a:pPr marL="171450" lvl="2" indent="-171450" algn="justLow" rtl="1">
              <a:buClr>
                <a:prstClr val="black"/>
              </a:buClr>
              <a:buFont typeface="Arial" panose="020B0604020202020204" pitchFamily="34" charset="0"/>
              <a:buChar char="•"/>
              <a:defRPr/>
            </a:pPr>
            <a:endParaRPr lang="ar-KW" sz="1000" dirty="0"/>
          </a:p>
        </p:txBody>
      </p:sp>
      <p:graphicFrame>
        <p:nvGraphicFramePr>
          <p:cNvPr id="5" name="Object 4"/>
          <p:cNvGraphicFramePr>
            <a:graphicFrameLocks noChangeAspect="1"/>
          </p:cNvGraphicFramePr>
          <p:nvPr>
            <p:extLst>
              <p:ext uri="{D42A27DB-BD31-4B8C-83A1-F6EECF244321}">
                <p14:modId xmlns:p14="http://schemas.microsoft.com/office/powerpoint/2010/main" val="2765988002"/>
              </p:ext>
            </p:extLst>
          </p:nvPr>
        </p:nvGraphicFramePr>
        <p:xfrm>
          <a:off x="166688" y="1150938"/>
          <a:ext cx="6600825" cy="2314575"/>
        </p:xfrm>
        <a:graphic>
          <a:graphicData uri="http://schemas.openxmlformats.org/presentationml/2006/ole">
            <mc:AlternateContent xmlns:mc="http://schemas.openxmlformats.org/markup-compatibility/2006">
              <mc:Choice xmlns:v="urn:schemas-microsoft-com:vml" Requires="v">
                <p:oleObj spid="_x0000_s134643" name="Worksheet" r:id="rId5" imgW="6600713" imgH="2314575" progId="Excel.Sheet.12">
                  <p:link updateAutomatic="1"/>
                </p:oleObj>
              </mc:Choice>
              <mc:Fallback>
                <p:oleObj name="Worksheet" r:id="rId5" imgW="6600713" imgH="2314575" progId="Excel.Sheet.12">
                  <p:link updateAutomatic="1"/>
                  <p:pic>
                    <p:nvPicPr>
                      <p:cNvPr id="0" name=""/>
                      <p:cNvPicPr/>
                      <p:nvPr/>
                    </p:nvPicPr>
                    <p:blipFill>
                      <a:blip r:embed="rId6"/>
                      <a:stretch>
                        <a:fillRect/>
                      </a:stretch>
                    </p:blipFill>
                    <p:spPr>
                      <a:xfrm>
                        <a:off x="166688" y="1150938"/>
                        <a:ext cx="6600825" cy="2314575"/>
                      </a:xfrm>
                      <a:prstGeom prst="rect">
                        <a:avLst/>
                      </a:prstGeom>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529531305"/>
              </p:ext>
            </p:extLst>
          </p:nvPr>
        </p:nvGraphicFramePr>
        <p:xfrm>
          <a:off x="152400" y="4469011"/>
          <a:ext cx="4029986" cy="3000375"/>
        </p:xfrm>
        <a:graphic>
          <a:graphicData uri="http://schemas.openxmlformats.org/presentationml/2006/ole">
            <mc:AlternateContent xmlns:mc="http://schemas.openxmlformats.org/markup-compatibility/2006">
              <mc:Choice xmlns:v="urn:schemas-microsoft-com:vml" Requires="v">
                <p:oleObj spid="_x0000_s134644" name="Worksheet" r:id="rId7" imgW="4371788" imgH="3000375" progId="Excel.Sheet.12">
                  <p:link updateAutomatic="1"/>
                </p:oleObj>
              </mc:Choice>
              <mc:Fallback>
                <p:oleObj name="Worksheet" r:id="rId7" imgW="4371788" imgH="3000375" progId="Excel.Sheet.12">
                  <p:link updateAutomatic="1"/>
                  <p:pic>
                    <p:nvPicPr>
                      <p:cNvPr id="0" name=""/>
                      <p:cNvPicPr/>
                      <p:nvPr/>
                    </p:nvPicPr>
                    <p:blipFill>
                      <a:blip r:embed="rId8"/>
                      <a:stretch>
                        <a:fillRect/>
                      </a:stretch>
                    </p:blipFill>
                    <p:spPr>
                      <a:xfrm>
                        <a:off x="152400" y="4469011"/>
                        <a:ext cx="4029986" cy="3000375"/>
                      </a:xfrm>
                      <a:prstGeom prst="rect">
                        <a:avLst/>
                      </a:prstGeom>
                    </p:spPr>
                  </p:pic>
                </p:oleObj>
              </mc:Fallback>
            </mc:AlternateContent>
          </a:graphicData>
        </a:graphic>
      </p:graphicFrame>
    </p:spTree>
    <p:extLst>
      <p:ext uri="{BB962C8B-B14F-4D97-AF65-F5344CB8AC3E}">
        <p14:creationId xmlns:p14="http://schemas.microsoft.com/office/powerpoint/2010/main" val="212718604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2400" y="122045"/>
            <a:ext cx="1714499" cy="72387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Rectangle 2"/>
          <p:cNvSpPr/>
          <p:nvPr/>
        </p:nvSpPr>
        <p:spPr>
          <a:xfrm>
            <a:off x="5307205" y="838200"/>
            <a:ext cx="1497526" cy="263085"/>
          </a:xfrm>
          <a:prstGeom prst="rect">
            <a:avLst/>
          </a:prstGeom>
        </p:spPr>
        <p:txBody>
          <a:bodyPr wrap="none">
            <a:spAutoFit/>
          </a:bodyPr>
          <a:lstStyle/>
          <a:p>
            <a:pPr algn="r" defTabSz="685857">
              <a:lnSpc>
                <a:spcPct val="70000"/>
              </a:lnSpc>
              <a:spcBef>
                <a:spcPct val="0"/>
              </a:spcBef>
              <a:defRPr/>
            </a:pPr>
            <a:r>
              <a:rPr lang="ar-KW" sz="1500" dirty="0" smtClean="0">
                <a:latin typeface="+mj-lt"/>
                <a:ea typeface="+mj-ea"/>
                <a:cs typeface="+mj-cs"/>
              </a:rPr>
              <a:t>نشاط السوق الرئيسي </a:t>
            </a:r>
            <a:endParaRPr lang="en-US" sz="1500" dirty="0">
              <a:latin typeface="+mj-lt"/>
              <a:ea typeface="+mj-ea"/>
              <a:cs typeface="+mj-cs"/>
            </a:endParaRPr>
          </a:p>
        </p:txBody>
      </p:sp>
      <p:cxnSp>
        <p:nvCxnSpPr>
          <p:cNvPr id="4" name="Straight Connector 3"/>
          <p:cNvCxnSpPr/>
          <p:nvPr/>
        </p:nvCxnSpPr>
        <p:spPr>
          <a:xfrm>
            <a:off x="9521" y="1143000"/>
            <a:ext cx="6858000" cy="0"/>
          </a:xfrm>
          <a:prstGeom prst="line">
            <a:avLst/>
          </a:prstGeom>
          <a:noFill/>
          <a:ln w="9525" cap="flat" cmpd="sng" algn="ctr">
            <a:solidFill>
              <a:sysClr val="windowText" lastClr="000000">
                <a:shade val="95000"/>
                <a:satMod val="105000"/>
              </a:sysClr>
            </a:solidFill>
            <a:prstDash val="solid"/>
          </a:ln>
          <a:effectLst/>
        </p:spPr>
      </p:cxnSp>
      <p:sp>
        <p:nvSpPr>
          <p:cNvPr id="10" name="Slide Number Placeholder 9"/>
          <p:cNvSpPr>
            <a:spLocks noGrp="1"/>
          </p:cNvSpPr>
          <p:nvPr>
            <p:ph type="sldNum" sz="quarter" idx="12"/>
          </p:nvPr>
        </p:nvSpPr>
        <p:spPr/>
        <p:txBody>
          <a:bodyPr/>
          <a:lstStyle/>
          <a:p>
            <a:fld id="{87137B89-8CE1-40D6-81D6-7E13319A8EB3}" type="slidenum">
              <a:rPr lang="en-US" smtClean="0"/>
              <a:t>6</a:t>
            </a:fld>
            <a:endParaRPr lang="en-US" dirty="0"/>
          </a:p>
        </p:txBody>
      </p:sp>
      <p:graphicFrame>
        <p:nvGraphicFramePr>
          <p:cNvPr id="7" name="Object 6"/>
          <p:cNvGraphicFramePr>
            <a:graphicFrameLocks noChangeAspect="1"/>
          </p:cNvGraphicFramePr>
          <p:nvPr>
            <p:extLst>
              <p:ext uri="{D42A27DB-BD31-4B8C-83A1-F6EECF244321}">
                <p14:modId xmlns:p14="http://schemas.microsoft.com/office/powerpoint/2010/main" val="1891893366"/>
              </p:ext>
            </p:extLst>
          </p:nvPr>
        </p:nvGraphicFramePr>
        <p:xfrm>
          <a:off x="166688" y="3590925"/>
          <a:ext cx="6572250" cy="2314575"/>
        </p:xfrm>
        <a:graphic>
          <a:graphicData uri="http://schemas.openxmlformats.org/presentationml/2006/ole">
            <mc:AlternateContent xmlns:mc="http://schemas.openxmlformats.org/markup-compatibility/2006">
              <mc:Choice xmlns:v="urn:schemas-microsoft-com:vml" Requires="v">
                <p:oleObj spid="_x0000_s137446" name="Worksheet" r:id="rId5" imgW="6572325" imgH="2314575" progId="Excel.Sheet.12">
                  <p:link updateAutomatic="1"/>
                </p:oleObj>
              </mc:Choice>
              <mc:Fallback>
                <p:oleObj name="Worksheet" r:id="rId5" imgW="6572325" imgH="2314575" progId="Excel.Sheet.12">
                  <p:link updateAutomatic="1"/>
                  <p:pic>
                    <p:nvPicPr>
                      <p:cNvPr id="0" name=""/>
                      <p:cNvPicPr/>
                      <p:nvPr/>
                    </p:nvPicPr>
                    <p:blipFill>
                      <a:blip r:embed="rId6"/>
                      <a:stretch>
                        <a:fillRect/>
                      </a:stretch>
                    </p:blipFill>
                    <p:spPr>
                      <a:xfrm>
                        <a:off x="166688" y="3590925"/>
                        <a:ext cx="6572250" cy="2314575"/>
                      </a:xfrm>
                      <a:prstGeom prst="rect">
                        <a:avLst/>
                      </a:prstGeom>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928943335"/>
              </p:ext>
            </p:extLst>
          </p:nvPr>
        </p:nvGraphicFramePr>
        <p:xfrm>
          <a:off x="185737" y="1212410"/>
          <a:ext cx="6543675" cy="2314575"/>
        </p:xfrm>
        <a:graphic>
          <a:graphicData uri="http://schemas.openxmlformats.org/presentationml/2006/ole">
            <mc:AlternateContent xmlns:mc="http://schemas.openxmlformats.org/markup-compatibility/2006">
              <mc:Choice xmlns:v="urn:schemas-microsoft-com:vml" Requires="v">
                <p:oleObj spid="_x0000_s137447" name="Worksheet" r:id="rId7" imgW="6543638" imgH="2314575" progId="Excel.Sheet.12">
                  <p:link updateAutomatic="1"/>
                </p:oleObj>
              </mc:Choice>
              <mc:Fallback>
                <p:oleObj name="Worksheet" r:id="rId7" imgW="6543638" imgH="2314575" progId="Excel.Sheet.12">
                  <p:link updateAutomatic="1"/>
                  <p:pic>
                    <p:nvPicPr>
                      <p:cNvPr id="0" name=""/>
                      <p:cNvPicPr/>
                      <p:nvPr/>
                    </p:nvPicPr>
                    <p:blipFill>
                      <a:blip r:embed="rId8"/>
                      <a:stretch>
                        <a:fillRect/>
                      </a:stretch>
                    </p:blipFill>
                    <p:spPr>
                      <a:xfrm>
                        <a:off x="185737" y="1212410"/>
                        <a:ext cx="6543675" cy="2314575"/>
                      </a:xfrm>
                      <a:prstGeom prst="rect">
                        <a:avLst/>
                      </a:prstGeom>
                    </p:spPr>
                  </p:pic>
                </p:oleObj>
              </mc:Fallback>
            </mc:AlternateContent>
          </a:graphicData>
        </a:graphic>
      </p:graphicFrame>
      <p:graphicFrame>
        <p:nvGraphicFramePr>
          <p:cNvPr id="9" name="Object 8"/>
          <p:cNvGraphicFramePr>
            <a:graphicFrameLocks noChangeAspect="1"/>
          </p:cNvGraphicFramePr>
          <p:nvPr>
            <p:extLst>
              <p:ext uri="{D42A27DB-BD31-4B8C-83A1-F6EECF244321}">
                <p14:modId xmlns:p14="http://schemas.microsoft.com/office/powerpoint/2010/main" val="1147951292"/>
              </p:ext>
            </p:extLst>
          </p:nvPr>
        </p:nvGraphicFramePr>
        <p:xfrm>
          <a:off x="130175" y="6030913"/>
          <a:ext cx="6629400" cy="2314575"/>
        </p:xfrm>
        <a:graphic>
          <a:graphicData uri="http://schemas.openxmlformats.org/presentationml/2006/ole">
            <mc:AlternateContent xmlns:mc="http://schemas.openxmlformats.org/markup-compatibility/2006">
              <mc:Choice xmlns:v="urn:schemas-microsoft-com:vml" Requires="v">
                <p:oleObj spid="_x0000_s137448" name="Worksheet" r:id="rId9" imgW="6629400" imgH="2314575" progId="Excel.Sheet.12">
                  <p:link updateAutomatic="1"/>
                </p:oleObj>
              </mc:Choice>
              <mc:Fallback>
                <p:oleObj name="Worksheet" r:id="rId9" imgW="6629400" imgH="2314575" progId="Excel.Sheet.12">
                  <p:link updateAutomatic="1"/>
                  <p:pic>
                    <p:nvPicPr>
                      <p:cNvPr id="0" name=""/>
                      <p:cNvPicPr/>
                      <p:nvPr/>
                    </p:nvPicPr>
                    <p:blipFill>
                      <a:blip r:embed="rId10"/>
                      <a:stretch>
                        <a:fillRect/>
                      </a:stretch>
                    </p:blipFill>
                    <p:spPr>
                      <a:xfrm>
                        <a:off x="130175" y="6030913"/>
                        <a:ext cx="6629400" cy="2314575"/>
                      </a:xfrm>
                      <a:prstGeom prst="rect">
                        <a:avLst/>
                      </a:prstGeom>
                    </p:spPr>
                  </p:pic>
                </p:oleObj>
              </mc:Fallback>
            </mc:AlternateContent>
          </a:graphicData>
        </a:graphic>
      </p:graphicFrame>
    </p:spTree>
    <p:extLst>
      <p:ext uri="{BB962C8B-B14F-4D97-AF65-F5344CB8AC3E}">
        <p14:creationId xmlns:p14="http://schemas.microsoft.com/office/powerpoint/2010/main" val="5902842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7"/>
          <p:cNvSpPr txBox="1">
            <a:spLocks/>
          </p:cNvSpPr>
          <p:nvPr/>
        </p:nvSpPr>
        <p:spPr bwMode="gray">
          <a:xfrm>
            <a:off x="3806367" y="8647089"/>
            <a:ext cx="1273633" cy="430968"/>
          </a:xfrm>
          <a:prstGeom prst="rect">
            <a:avLst/>
          </a:prstGeom>
        </p:spPr>
        <p:txBody>
          <a:bodyPr vert="horz" lIns="0" tIns="0" rIns="132923" bIns="0" rtlCol="0">
            <a:noAutofit/>
          </a:bodyPr>
          <a:lstStyle/>
          <a:p>
            <a:pPr algn="r">
              <a:buFont typeface="Arial" pitchFamily="34" charset="0"/>
              <a:buNone/>
              <a:defRPr/>
            </a:pPr>
            <a:r>
              <a:rPr lang="ar-KW" sz="646" b="1" dirty="0" smtClean="0">
                <a:solidFill>
                  <a:schemeClr val="bg1"/>
                </a:solidFill>
                <a:cs typeface="Arial" pitchFamily="34" charset="0"/>
              </a:rPr>
              <a:t>تلفون:6666 2226 965+ </a:t>
            </a:r>
          </a:p>
          <a:p>
            <a:pPr algn="r">
              <a:buFont typeface="Arial" pitchFamily="34" charset="0"/>
              <a:buNone/>
              <a:defRPr/>
            </a:pPr>
            <a:r>
              <a:rPr lang="ar-KW" sz="646" b="1" dirty="0" smtClean="0">
                <a:solidFill>
                  <a:schemeClr val="bg1"/>
                </a:solidFill>
                <a:cs typeface="Arial" pitchFamily="34" charset="0"/>
              </a:rPr>
              <a:t>فاكس:6793 2226 965+</a:t>
            </a:r>
            <a:endParaRPr lang="ar-SA" sz="646" b="1" dirty="0">
              <a:solidFill>
                <a:schemeClr val="bg1"/>
              </a:solidFill>
              <a:cs typeface="Arial" pitchFamily="34" charset="0"/>
            </a:endParaRPr>
          </a:p>
        </p:txBody>
      </p:sp>
      <p:sp>
        <p:nvSpPr>
          <p:cNvPr id="4" name="Text Placeholder 5"/>
          <p:cNvSpPr>
            <a:spLocks noGrp="1"/>
          </p:cNvSpPr>
          <p:nvPr>
            <p:ph type="body" sz="quarter" idx="10"/>
          </p:nvPr>
        </p:nvSpPr>
        <p:spPr>
          <a:xfrm>
            <a:off x="3229593" y="3774373"/>
            <a:ext cx="2991102" cy="3190508"/>
          </a:xfrm>
        </p:spPr>
        <p:txBody>
          <a:bodyPr vert="horz" lIns="0" tIns="0" rIns="0" bIns="0" rtlCol="0" anchor="b">
            <a:noAutofit/>
          </a:bodyPr>
          <a:lstStyle/>
          <a:p>
            <a:pPr marL="0" indent="0" algn="just" rtl="1">
              <a:spcBef>
                <a:spcPts val="185"/>
              </a:spcBef>
              <a:buNone/>
              <a:defRPr/>
            </a:pPr>
            <a:endParaRPr lang="ar-SA" dirty="0">
              <a:solidFill>
                <a:schemeClr val="bg1"/>
              </a:solidFill>
              <a:latin typeface="+mj-lt"/>
            </a:endParaRPr>
          </a:p>
          <a:p>
            <a:pPr marL="0" indent="0" algn="justLow" rtl="1">
              <a:spcBef>
                <a:spcPts val="185"/>
              </a:spcBef>
              <a:buNone/>
              <a:defRPr/>
            </a:pPr>
            <a:r>
              <a:rPr lang="ar-SA" dirty="0">
                <a:solidFill>
                  <a:schemeClr val="bg1"/>
                </a:solidFill>
                <a:latin typeface="+mj-lt"/>
              </a:rPr>
              <a:t>يجب ملاحظة أن هذا التقرير لا يشكل توصيات استثمارية أو ما إذا كان على المستثمرين الاستمرار في استثماراتهم </a:t>
            </a:r>
            <a:r>
              <a:rPr lang="ar-SA" dirty="0" smtClean="0">
                <a:solidFill>
                  <a:schemeClr val="bg1"/>
                </a:solidFill>
                <a:latin typeface="+mj-lt"/>
              </a:rPr>
              <a:t>الخاصة. </a:t>
            </a:r>
            <a:r>
              <a:rPr lang="ar-SA" dirty="0">
                <a:solidFill>
                  <a:schemeClr val="bg1"/>
                </a:solidFill>
                <a:latin typeface="+mj-lt"/>
              </a:rPr>
              <a:t>وقد تم إعداد التقرير فقط للغرض المنصوص عليه و لا ينبغي الاعتماد </a:t>
            </a:r>
            <a:r>
              <a:rPr lang="ar-SA" dirty="0" smtClean="0">
                <a:solidFill>
                  <a:schemeClr val="bg1"/>
                </a:solidFill>
                <a:latin typeface="+mj-lt"/>
              </a:rPr>
              <a:t>عليه </a:t>
            </a:r>
            <a:r>
              <a:rPr lang="ar-SA" dirty="0">
                <a:solidFill>
                  <a:schemeClr val="bg1"/>
                </a:solidFill>
                <a:latin typeface="+mj-lt"/>
              </a:rPr>
              <a:t>لأي غرض آخر.</a:t>
            </a:r>
          </a:p>
          <a:p>
            <a:pPr marL="0" indent="0" algn="just" rtl="1">
              <a:spcBef>
                <a:spcPts val="185"/>
              </a:spcBef>
              <a:buNone/>
              <a:defRPr/>
            </a:pPr>
            <a:endParaRPr lang="ar-SA" dirty="0">
              <a:solidFill>
                <a:schemeClr val="bg1"/>
              </a:solidFill>
              <a:latin typeface="+mj-lt"/>
            </a:endParaRPr>
          </a:p>
          <a:p>
            <a:pPr marL="0" indent="0" algn="justLow" rtl="1">
              <a:spcBef>
                <a:spcPts val="185"/>
              </a:spcBef>
              <a:buNone/>
              <a:defRPr/>
            </a:pPr>
            <a:r>
              <a:rPr lang="ar-SA" dirty="0">
                <a:solidFill>
                  <a:schemeClr val="bg1"/>
                </a:solidFill>
                <a:latin typeface="+mj-lt"/>
              </a:rPr>
              <a:t>وأعد هذا التقرير للتداول العام وتم ارساله لك كعميل، لغرض تقديم المعلومات العامة </a:t>
            </a:r>
            <a:r>
              <a:rPr lang="ar-SA" dirty="0" smtClean="0">
                <a:solidFill>
                  <a:schemeClr val="bg1"/>
                </a:solidFill>
                <a:latin typeface="+mj-lt"/>
              </a:rPr>
              <a:t>فقط. </a:t>
            </a:r>
            <a:r>
              <a:rPr lang="ar-SA" dirty="0">
                <a:solidFill>
                  <a:schemeClr val="bg1"/>
                </a:solidFill>
                <a:latin typeface="+mj-lt"/>
              </a:rPr>
              <a:t>وليس المقصود منه عرض أو تقديم المشورة فيما يتعلق بشراء أو بيع أي ورقة مالية.</a:t>
            </a:r>
          </a:p>
          <a:p>
            <a:pPr marL="0" indent="0" algn="just" rtl="1">
              <a:spcBef>
                <a:spcPts val="185"/>
              </a:spcBef>
              <a:buNone/>
              <a:defRPr/>
            </a:pPr>
            <a:endParaRPr lang="ar-SA" dirty="0">
              <a:solidFill>
                <a:schemeClr val="bg1"/>
              </a:solidFill>
              <a:latin typeface="+mj-lt"/>
            </a:endParaRPr>
          </a:p>
          <a:p>
            <a:pPr marL="0" indent="0" algn="just" rtl="1">
              <a:spcBef>
                <a:spcPts val="185"/>
              </a:spcBef>
              <a:buNone/>
              <a:defRPr/>
            </a:pPr>
            <a:r>
              <a:rPr lang="ar-SA" dirty="0">
                <a:solidFill>
                  <a:schemeClr val="bg1"/>
                </a:solidFill>
                <a:latin typeface="+mj-lt"/>
              </a:rPr>
              <a:t>على الرغم من أن المعلومات في هذا التقرير تم جمعها من </a:t>
            </a:r>
            <a:r>
              <a:rPr lang="ar-KW" dirty="0" smtClean="0">
                <a:solidFill>
                  <a:schemeClr val="bg1"/>
                </a:solidFill>
                <a:latin typeface="+mj-lt"/>
              </a:rPr>
              <a:t>ال</a:t>
            </a:r>
            <a:r>
              <a:rPr lang="ar-SA" dirty="0" smtClean="0">
                <a:solidFill>
                  <a:schemeClr val="bg1"/>
                </a:solidFill>
                <a:latin typeface="+mj-lt"/>
              </a:rPr>
              <a:t>مصادر </a:t>
            </a:r>
            <a:r>
              <a:rPr lang="ar-SA" dirty="0">
                <a:solidFill>
                  <a:schemeClr val="bg1"/>
                </a:solidFill>
                <a:latin typeface="+mj-lt"/>
              </a:rPr>
              <a:t>التي تعتقد الشركة بأنها موثوق بها، </a:t>
            </a:r>
            <a:r>
              <a:rPr lang="ar-SA" dirty="0" smtClean="0">
                <a:solidFill>
                  <a:schemeClr val="bg1"/>
                </a:solidFill>
                <a:latin typeface="+mj-lt"/>
              </a:rPr>
              <a:t>نحن </a:t>
            </a:r>
            <a:r>
              <a:rPr lang="ar-SA" dirty="0">
                <a:solidFill>
                  <a:schemeClr val="bg1"/>
                </a:solidFill>
                <a:latin typeface="+mj-lt"/>
              </a:rPr>
              <a:t>لم نقم بالتحقق منها بشكل مستقل سواء كانت دقيقة </a:t>
            </a:r>
            <a:r>
              <a:rPr lang="ar-SA" dirty="0" smtClean="0">
                <a:solidFill>
                  <a:schemeClr val="bg1"/>
                </a:solidFill>
                <a:latin typeface="+mj-lt"/>
              </a:rPr>
              <a:t>أوغير </a:t>
            </a:r>
            <a:r>
              <a:rPr lang="ar-SA" dirty="0">
                <a:solidFill>
                  <a:schemeClr val="bg1"/>
                </a:solidFill>
                <a:latin typeface="+mj-lt"/>
              </a:rPr>
              <a:t>كاملة. لا توجد مسؤولية على الشركة بسبب أي خسائر ناتجة بصورة مباشرة أو غير مباشرة، من استخدام هذه المعلومات.</a:t>
            </a:r>
          </a:p>
          <a:p>
            <a:pPr marL="0" indent="0" algn="just" rtl="1">
              <a:spcBef>
                <a:spcPts val="185"/>
              </a:spcBef>
              <a:buNone/>
              <a:defRPr/>
            </a:pPr>
            <a:endParaRPr lang="ar-SA" dirty="0">
              <a:solidFill>
                <a:schemeClr val="bg1"/>
              </a:solidFill>
              <a:latin typeface="+mj-lt"/>
            </a:endParaRPr>
          </a:p>
          <a:p>
            <a:pPr marL="0" indent="0" algn="just" rtl="1">
              <a:spcBef>
                <a:spcPts val="185"/>
              </a:spcBef>
              <a:buNone/>
              <a:defRPr/>
            </a:pPr>
            <a:r>
              <a:rPr lang="ar-SA" dirty="0">
                <a:solidFill>
                  <a:schemeClr val="bg1"/>
                </a:solidFill>
              </a:rPr>
              <a:t>شركة الاستثمارات الوطنية</a:t>
            </a:r>
            <a:r>
              <a:rPr lang="ar-KW" dirty="0">
                <a:solidFill>
                  <a:schemeClr val="bg1"/>
                </a:solidFill>
              </a:rPr>
              <a:t>  ش.م.ك.ع.</a:t>
            </a:r>
            <a:endParaRPr lang="ar-SA" dirty="0">
              <a:solidFill>
                <a:schemeClr val="bg1"/>
              </a:solidFill>
            </a:endParaRPr>
          </a:p>
        </p:txBody>
      </p:sp>
      <p:sp>
        <p:nvSpPr>
          <p:cNvPr id="6" name="Text Placeholder 7"/>
          <p:cNvSpPr txBox="1">
            <a:spLocks/>
          </p:cNvSpPr>
          <p:nvPr/>
        </p:nvSpPr>
        <p:spPr bwMode="gray">
          <a:xfrm>
            <a:off x="5080000" y="8647089"/>
            <a:ext cx="1273633" cy="430968"/>
          </a:xfrm>
          <a:prstGeom prst="rect">
            <a:avLst/>
          </a:prstGeom>
        </p:spPr>
        <p:txBody>
          <a:bodyPr vert="horz" lIns="0" tIns="0" rIns="132923" bIns="0" rtlCol="0">
            <a:noAutofit/>
          </a:bodyPr>
          <a:lstStyle/>
          <a:p>
            <a:pPr algn="r">
              <a:buFont typeface="Arial" pitchFamily="34" charset="0"/>
              <a:buNone/>
              <a:defRPr/>
            </a:pPr>
            <a:r>
              <a:rPr lang="ar-SA" sz="646" b="1" dirty="0">
                <a:solidFill>
                  <a:schemeClr val="bg1"/>
                </a:solidFill>
                <a:cs typeface="Arial" pitchFamily="34" charset="0"/>
              </a:rPr>
              <a:t>شركة الاستثمارات الوطنية</a:t>
            </a:r>
          </a:p>
          <a:p>
            <a:pPr algn="r">
              <a:buFont typeface="Arial" pitchFamily="34" charset="0"/>
              <a:buNone/>
              <a:defRPr/>
            </a:pPr>
            <a:r>
              <a:rPr lang="ar-SA" sz="646" b="1" dirty="0">
                <a:solidFill>
                  <a:schemeClr val="bg1"/>
                </a:solidFill>
                <a:cs typeface="Arial" pitchFamily="34" charset="0"/>
              </a:rPr>
              <a:t>شرق, شارع المتنبي</a:t>
            </a:r>
          </a:p>
          <a:p>
            <a:pPr algn="r">
              <a:buFont typeface="Arial" pitchFamily="34" charset="0"/>
              <a:buNone/>
              <a:defRPr/>
            </a:pPr>
            <a:r>
              <a:rPr lang="ar-SA" sz="646" b="1" dirty="0">
                <a:solidFill>
                  <a:schemeClr val="bg1"/>
                </a:solidFill>
                <a:cs typeface="Arial" pitchFamily="34" charset="0"/>
              </a:rPr>
              <a:t>مبنى </a:t>
            </a:r>
            <a:r>
              <a:rPr lang="ar-SA" sz="646" b="1" dirty="0" smtClean="0">
                <a:solidFill>
                  <a:schemeClr val="bg1"/>
                </a:solidFill>
                <a:cs typeface="Arial" pitchFamily="34" charset="0"/>
              </a:rPr>
              <a:t>الخليجية</a:t>
            </a:r>
            <a:endParaRPr lang="en-US" sz="646" b="1" dirty="0" smtClean="0">
              <a:solidFill>
                <a:schemeClr val="bg1"/>
              </a:solidFill>
              <a:cs typeface="Arial" pitchFamily="34" charset="0"/>
            </a:endParaRPr>
          </a:p>
          <a:p>
            <a:pPr algn="r">
              <a:buFont typeface="Arial" pitchFamily="34" charset="0"/>
              <a:buNone/>
              <a:defRPr/>
            </a:pPr>
            <a:r>
              <a:rPr lang="ar-KW" sz="646" b="1" dirty="0" smtClean="0">
                <a:solidFill>
                  <a:schemeClr val="bg1"/>
                </a:solidFill>
                <a:cs typeface="Arial" pitchFamily="34" charset="0"/>
              </a:rPr>
              <a:t>ص. ب. 25667 الصفاة 13117 الكويت </a:t>
            </a:r>
            <a:endParaRPr lang="ar-SA" sz="646" b="1" dirty="0">
              <a:solidFill>
                <a:schemeClr val="bg1"/>
              </a:solidFill>
              <a:cs typeface="Arial" pitchFamily="34" charset="0"/>
            </a:endParaRPr>
          </a:p>
        </p:txBody>
      </p:sp>
      <p:pic>
        <p:nvPicPr>
          <p:cNvPr id="9"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21098"/>
            <a:ext cx="2430390" cy="89832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3044800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17294</TotalTime>
  <Words>1291</Words>
  <Application>Microsoft Office PowerPoint</Application>
  <PresentationFormat>On-screen Show (4:3)</PresentationFormat>
  <Paragraphs>80</Paragraphs>
  <Slides>7</Slides>
  <Notes>6</Notes>
  <HiddenSlides>0</HiddenSlides>
  <MMClips>0</MMClips>
  <ScaleCrop>false</ScaleCrop>
  <HeadingPairs>
    <vt:vector size="8" baseType="variant">
      <vt:variant>
        <vt:lpstr>Fonts Used</vt:lpstr>
      </vt:variant>
      <vt:variant>
        <vt:i4>6</vt:i4>
      </vt:variant>
      <vt:variant>
        <vt:lpstr>Theme</vt:lpstr>
      </vt:variant>
      <vt:variant>
        <vt:i4>1</vt:i4>
      </vt:variant>
      <vt:variant>
        <vt:lpstr>Links</vt:lpstr>
      </vt:variant>
      <vt:variant>
        <vt:i4>11</vt:i4>
      </vt:variant>
      <vt:variant>
        <vt:lpstr>Slide Titles</vt:lpstr>
      </vt:variant>
      <vt:variant>
        <vt:i4>7</vt:i4>
      </vt:variant>
    </vt:vector>
  </HeadingPairs>
  <TitlesOfParts>
    <vt:vector size="25" baseType="lpstr">
      <vt:lpstr>Arial</vt:lpstr>
      <vt:lpstr>Calibri</vt:lpstr>
      <vt:lpstr>Calibri Light</vt:lpstr>
      <vt:lpstr>Tahoma</vt:lpstr>
      <vt:lpstr>Times New Roman</vt:lpstr>
      <vt:lpstr>Wingdings</vt:lpstr>
      <vt:lpstr>Office Theme</vt:lpstr>
      <vt:lpstr>file:///\\nicfps\laid$\Researches%20&amp;%20Studies\Work%20Files\Periodic%20Reports\Boursa%20Kuwait\Weekly\2020\Master%20Model%20for%20weekly%20(wealth%20management)v.1%20-%20Copy.xlsx!Indcies%20!R2C2:R7C9</vt:lpstr>
      <vt:lpstr>file:///\\nicfps\laid$\Researches%20&amp;%20Studies\Work%20Files\Periodic%20Reports\Boursa%20Kuwait\Weekly\2020\Master%20Model%20for%20weekly%20(wealth%20management)v.1%20-%20Copy.xlsx!sector%20indices%20%20!%5bMaster%20Model%20for%20weekly%20(wealth%20management)v.1%20-%20Copy.xlsx%5dsector%20indices%20%20%20Chart%201</vt:lpstr>
      <vt:lpstr>file:///\\nicfps\laid$\Researches%20&amp;%20Studies\Work%20Files\Periodic%20Reports\Boursa%20Kuwait\Weekly\2020\Master%20Model%20for%20weekly%20(wealth%20management)v.1%20-%20Copy.xlsx!sector%20indices%20%20!%5bMaster%20Model%20for%20weekly%20(wealth%20management)v.1%20-%20Copy.xlsx%5dsector%20indices%20%20%20Chart%202</vt:lpstr>
      <vt:lpstr>file:///\\nicfps\laid$\Researches%20&amp;%20Studies\Work%20Files\Periodic%20Reports\Boursa%20Kuwait\Weekly\2020\Master%20Model%20for%20weekly%20(wealth%20management)v.1%20-%20Copy.xlsx!sector%20indices%20%20!R2C24:R17C28</vt:lpstr>
      <vt:lpstr>file:///\\nicfps\laid$\Researches%20&amp;%20Studies\Work%20Files\Periodic%20Reports\Boursa%20Kuwait\Weekly\2020\Master%20Model%20for%20weekly%20(wealth%20management)v.1%20-%20Copy.xlsx!Companies%20(P%20Market)!R3C2:R25C9</vt:lpstr>
      <vt:lpstr>file:///\\nicfps\laid$\Researches%20&amp;%20Studies\Work%20Files\Periodic%20Reports\Boursa%20Kuwait\Weekly\2020\Master%20Model%20for%20weekly%20(wealth%20management)v.1%20-%20Copy.xlsx!(P%20Market)%20chart!%5bMaster%20Model%20for%20weekly%20(wealth%20management)v.1%20-%20Copy.xlsx%5d(P%20Market)%20chart%20Chart%202</vt:lpstr>
      <vt:lpstr>file:///\\nicfps\laid$\Researches%20&amp;%20Studies\Work%20Files\Periodic%20Reports\Boursa%20Kuwait\Weekly\2020\Master%20Model%20for%20weekly%20(wealth%20management)v.1%20-%20Copy.xlsx!companies%20(Main%20Market&amp;%20chart)!R3C22:R15C29</vt:lpstr>
      <vt:lpstr>file:///\\nicfps\laid$\Researches%20&amp;%20Studies\Work%20Files\Periodic%20Reports\Boursa%20Kuwait\Weekly\2020\Master%20Model%20for%20weekly%20(wealth%20management)v.1%20-%20Copy.xlsx!companies%20(Main%20Market&amp;%20chart)!%5bMaster%20Model%20for%20weekly%20(wealth%20management)v.1%20-%20Copy.xlsx%5dcompanies%20(Main%20Market&amp;%20chart)%20Chart%201</vt:lpstr>
      <vt:lpstr>file:///\\nicfps\laid$\Researches%20&amp;%20Studies\Work%20Files\Periodic%20Reports\Boursa%20Kuwait\Weekly\2020\Master%20Model%20for%20weekly%20(wealth%20management)v.1%20-%20Copy.xlsx!companies%20(Main%20Market&amp;%20chart)!R3C12:R15C19</vt:lpstr>
      <vt:lpstr>file:///\\nicfps\laid$\Researches%20&amp;%20Studies\Work%20Files\Periodic%20Reports\Boursa%20Kuwait\Weekly\2020\Master%20Model%20for%20weekly%20(wealth%20management)v.1%20-%20Copy.xlsx!companies%20(Main%20Market&amp;%20chart)!R3C2:R15C9</vt:lpstr>
      <vt:lpstr>file:///\\nicfps\laid$\Researches%20&amp;%20Studies\Work%20Files\Periodic%20Reports\Boursa%20Kuwait\Weekly\2020\Master%20Model%20for%20weekly%20(wealth%20management)v.1%20-%20Copy.xlsx!companies%20(Main%20Market&amp;%20chart)!R3C32:R15C39</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شركة الاستثمارات الوطنية  ش.م.ك.</dc:title>
  <dc:creator>Alaa Alatilie</dc:creator>
  <cp:lastModifiedBy>Hossam Ahmed</cp:lastModifiedBy>
  <cp:revision>3559</cp:revision>
  <cp:lastPrinted>2019-01-10T11:21:43Z</cp:lastPrinted>
  <dcterms:created xsi:type="dcterms:W3CDTF">2015-01-14T07:25:06Z</dcterms:created>
  <dcterms:modified xsi:type="dcterms:W3CDTF">2020-11-05T12:22:53Z</dcterms:modified>
</cp:coreProperties>
</file>