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8" r:id="rId2"/>
    <p:sldId id="291" r:id="rId3"/>
    <p:sldId id="261" r:id="rId4"/>
    <p:sldId id="287" r:id="rId5"/>
    <p:sldId id="289" r:id="rId6"/>
    <p:sldId id="288" r:id="rId7"/>
    <p:sldId id="290" r:id="rId8"/>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725" userDrawn="1">
          <p15:clr>
            <a:srgbClr val="A4A3A4"/>
          </p15:clr>
        </p15:guide>
        <p15:guide id="16" orient="horz" pos="5488"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varScale="1">
        <p:scale>
          <a:sx n="66" d="100"/>
          <a:sy n="66" d="100"/>
        </p:scale>
        <p:origin x="2718" y="66"/>
      </p:cViewPr>
      <p:guideLst>
        <p:guide orient="horz"/>
        <p:guide pos="4248"/>
        <p:guide orient="horz" pos="725"/>
        <p:guide orient="horz" pos="5488"/>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11/5/2020</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82290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6</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smtClean="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11/5/2020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11/5/2020</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nicfps\laid$\Researches%20&amp;%20Studies\Work%20Files\Periodic%20Reports\Boursa%20Kuwait\Weekly\2020\Master%20Model%20for%20weekly%20(wealth%20management)v.1%20-%20Copy.xlsx!Indcies%20!R2C2:R7C9"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3.xml"/><Relationship Id="rId7"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2"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1"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sector%20indices%20%20!R2C24:R17C28"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4.xml"/><Relationship Id="rId7" Type="http://schemas.openxmlformats.org/officeDocument/2006/relationships/oleObject" Target="file:///\\nicfps\laid$\Researches%20&amp;%20Studies\Work%20Files\Periodic%20Reports\Boursa%20Kuwait\Weekly\2020\Master%20Model%20for%20weekly%20(wealth%20management)v.1%20-%20Copy.xlsx!(P%20Market)%20chart!%5bMaster%20Model%20for%20weekly%20(wealth%20management)v.1%20-%20Copy.xlsx%5d(P%20Market)%20chart%20Chart%202"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file:///\\nicfps\laid$\Researches%20&amp;%20Studies\Work%20Files\Periodic%20Reports\Boursa%20Kuwait\Weekly\2020\Master%20Model%20for%20weekly%20(wealth%20management)v.1%20-%20Copy.xlsx!Companies%20(P%20Market)!R3C2:R25C9"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5.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22:R15C29"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6.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R3C2:R15C9"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12:R15C19" TargetMode="External"/><Relationship Id="rId10" Type="http://schemas.openxmlformats.org/officeDocument/2006/relationships/image" Target="../media/image13.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companies%20(Main%20Market&amp;%20chart)!R3C32:R15C39"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2020/11/05</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1</a:t>
            </a:fld>
            <a:endParaRPr lang="en-US" dirty="0"/>
          </a:p>
        </p:txBody>
      </p:sp>
      <p:sp>
        <p:nvSpPr>
          <p:cNvPr id="12" name="Text Placeholder 14"/>
          <p:cNvSpPr txBox="1">
            <a:spLocks/>
          </p:cNvSpPr>
          <p:nvPr/>
        </p:nvSpPr>
        <p:spPr bwMode="gray">
          <a:xfrm>
            <a:off x="3491571" y="2403214"/>
            <a:ext cx="3313160" cy="217396"/>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a:t>
            </a:r>
            <a:r>
              <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 </a:t>
            </a:r>
            <a:r>
              <a:rPr lang="ar-KW" sz="600" b="0" dirty="0" smtClean="0">
                <a:solidFill>
                  <a:schemeClr val="tx1"/>
                </a:solidFill>
                <a:latin typeface="Times New Roman" panose="02020603050405020304" pitchFamily="18" charset="0"/>
              </a:rPr>
              <a:t>ع.س </a:t>
            </a:r>
            <a:r>
              <a:rPr lang="ar-KW" sz="600" b="0" dirty="0">
                <a:solidFill>
                  <a:schemeClr val="tx1"/>
                </a:solidFill>
                <a:latin typeface="Times New Roman" panose="02020603050405020304" pitchFamily="18" charset="0"/>
              </a:rPr>
              <a:t>: عائد سعري      </a:t>
            </a: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p:txBody>
      </p:sp>
      <p:sp>
        <p:nvSpPr>
          <p:cNvPr id="9" name="Rectangle 8"/>
          <p:cNvSpPr/>
          <p:nvPr/>
        </p:nvSpPr>
        <p:spPr>
          <a:xfrm>
            <a:off x="122238" y="2959206"/>
            <a:ext cx="6591300" cy="5895525"/>
          </a:xfrm>
          <a:prstGeom prst="rect">
            <a:avLst/>
          </a:prstGeom>
          <a:solidFill>
            <a:schemeClr val="bg1">
              <a:lumMod val="95000"/>
            </a:schemeClr>
          </a:solidFill>
        </p:spPr>
        <p:txBody>
          <a:bodyPr wrap="square">
            <a:spAutoFit/>
          </a:bodyPr>
          <a:lstStyle/>
          <a:p>
            <a:pPr algn="r" rtl="1">
              <a:lnSpc>
                <a:spcPct val="107000"/>
              </a:lnSpc>
              <a:spcAft>
                <a:spcPts val="800"/>
              </a:spcAft>
            </a:pPr>
            <a:r>
              <a:rPr lang="ar-SA" sz="1100" b="1" u="sng" dirty="0" smtClean="0">
                <a:solidFill>
                  <a:srgbClr val="2C2F34"/>
                </a:solidFill>
                <a:latin typeface="Calibri" panose="020F0502020204030204" pitchFamily="34" charset="0"/>
                <a:ea typeface="Calibri" panose="020F0502020204030204" pitchFamily="34" charset="0"/>
                <a:cs typeface="Calibri" panose="020F0502020204030204" pitchFamily="34" charset="0"/>
              </a:rPr>
              <a:t>أداء </a:t>
            </a:r>
            <a:r>
              <a:rPr lang="ar-SA" sz="1100" b="1" u="sng" dirty="0">
                <a:solidFill>
                  <a:srgbClr val="2C2F34"/>
                </a:solidFill>
                <a:latin typeface="Calibri" panose="020F0502020204030204" pitchFamily="34" charset="0"/>
                <a:ea typeface="Calibri" panose="020F0502020204030204" pitchFamily="34" charset="0"/>
                <a:cs typeface="Calibri" panose="020F0502020204030204" pitchFamily="34" charset="0"/>
              </a:rPr>
              <a:t>مؤشرات البورصة</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أنهت بورصة الكويت تعاملاتها للأسبوع المنتهي في الخامس </a:t>
            </a:r>
            <a:r>
              <a:rPr lang="ar-KW" sz="1100" dirty="0">
                <a:latin typeface="Calibri" panose="020F0502020204030204" pitchFamily="34" charset="0"/>
                <a:ea typeface="Calibri" panose="020F0502020204030204" pitchFamily="34" charset="0"/>
                <a:cs typeface="Calibri" panose="020F0502020204030204" pitchFamily="34" charset="0"/>
              </a:rPr>
              <a:t>من نوفمبر</a:t>
            </a:r>
            <a:r>
              <a:rPr lang="ar-SA" sz="1100" dirty="0">
                <a:latin typeface="Calibri" panose="020F0502020204030204" pitchFamily="34" charset="0"/>
                <a:ea typeface="Calibri" panose="020F0502020204030204" pitchFamily="34" charset="0"/>
                <a:cs typeface="Calibri" panose="020F0502020204030204" pitchFamily="34" charset="0"/>
              </a:rPr>
              <a:t> على تباين في أداء مؤشراتها مقارنة مع اقفال الأسبوع الماضي، حيث ارتفع مؤشر السوق العام بنسبة 0.6%، ومؤشر السوق الأول بنسبة 0.8%، و جاء أداء مؤشر السوق الرئيسي مستقرا. في حين تراجع المعدل اليومي لقيمة الأسهم المتداولة بنسبة 19.2% إلى 43.8 مليون د.ك خلال الأسبوع بالمقارنة مع 54.2 مليون د.ك للأسبوع الماضي، وكذلك المعدل اليومي لكمية الأسهم المتداولة بنسبة 20.4% إلي 178 مليون سهم بالمقارنة مع 223.5 مليون سهم.</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تداولات </a:t>
            </a:r>
            <a:r>
              <a:rPr lang="ar-SA" sz="1100" b="1" u="sng" dirty="0">
                <a:latin typeface="Calibri" panose="020F0502020204030204" pitchFamily="34" charset="0"/>
                <a:ea typeface="Calibri" panose="020F0502020204030204" pitchFamily="34" charset="0"/>
                <a:cs typeface="Calibri" panose="020F0502020204030204" pitchFamily="34" charset="0"/>
              </a:rPr>
              <a:t>الأسبوع</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جاء أداء مؤشرات البورصة متباينا خلال جلسات الأسبوع، حيث شهدت جلسة مطلع الأسبوع تراجعا واضحا على أثر استمرار موجة الضغوط البيعية  على العديد من الأسهم بشكل عام وأسهم السوق الأول بشكل خاص، وهو ما دفع العديد من هذه الأسهم إلى تسجيل خسائر سوقية كبيرة، ثم استطاع السوق في التماسك قليلا ونجح في تحقيق مكاسب سوقية ملحوظة خلال جلسة التداول الثانية والثالثة، لكن عودة الضغوط البيعية مرة أخرى واستمرار حالة الحذر والخوف، جعلت مؤشرات البورصة تنزلق مجددا خلال جلسة التداول قبل الأخيرة. أما جلسة التداول الأخيرة فقد كانت مختلفة نسبيا، حيث شهدت تعاملاتها الصباحية تراجعا واضحا لشريحة واسعة من الأسهم مع استمرارية الموجات البيعية عليها، لكن تداولات الساعة الأخيرة منها كانت على العكس، حيث ظهرت عمليات شرائية واضحة على العديد من أسهم السوق الأول، الأمر الذي محى كافة خسائر مؤشر السوق العام والسوق الأول الصباحية.</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الجدير بالذكر أن افصاحات الشركات المدرجة للبيانات المالية الفصلية لفترة التسعة أشهر المنتهية في 30 سبتمبر، بدأت تتوالى تباعا، والتي جاءت في مجملها حتى الآن مزيجا بين تراجع في الأرباح لدى بعض الشركات أو تسجيل خسائر ملحوظة لدى البعض الآخر، الأمر الذي شكلا عاملا سلبيا على مزاج وحالة المتعاملين، مما أضعف لديهم الشهية الإستثمارية والمضاربية على حد سواء.</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050" b="1" u="sng" dirty="0" smtClean="0">
                <a:latin typeface="Calibri" panose="020F0502020204030204" pitchFamily="34" charset="0"/>
                <a:ea typeface="Calibri" panose="020F0502020204030204" pitchFamily="34" charset="0"/>
                <a:cs typeface="Calibri" panose="020F0502020204030204" pitchFamily="34" charset="0"/>
              </a:rPr>
              <a:t>أهم افصاحات الشركات خلال الفترة</a:t>
            </a:r>
          </a:p>
          <a:p>
            <a:pPr marL="342900" lvl="0" indent="-342900" algn="justLow" rtl="1">
              <a:lnSpc>
                <a:spcPct val="150000"/>
              </a:lnSpc>
              <a:spcAft>
                <a:spcPts val="800"/>
              </a:spcAft>
              <a:buFont typeface="Wingdings" panose="05000000000000000000" pitchFamily="2" charset="2"/>
              <a:buChar char=""/>
            </a:pPr>
            <a:r>
              <a:rPr lang="ar-SA" sz="1050" dirty="0">
                <a:latin typeface="Calibri" panose="020F0502020204030204" pitchFamily="34" charset="0"/>
                <a:ea typeface="Calibri" panose="020F0502020204030204" pitchFamily="34" charset="0"/>
                <a:cs typeface="Calibri" panose="020F0502020204030204" pitchFamily="34" charset="0"/>
              </a:rPr>
              <a:t>تراجعت أرباح بيت التمويل الكويتي بنسبة 46.9% إلى 101.2 مليون د.ك لفترة التسعة أشهر المنتهية في 30 سبتمبر 2020.</a:t>
            </a:r>
            <a:endParaRPr lang="en-US" sz="105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a:latin typeface="Calibri" panose="020F0502020204030204" pitchFamily="34" charset="0"/>
                <a:ea typeface="Calibri" panose="020F0502020204030204" pitchFamily="34" charset="0"/>
                <a:cs typeface="Calibri" panose="020F0502020204030204" pitchFamily="34" charset="0"/>
              </a:rPr>
              <a:t>تراجعت أرباح شركة الإتصالات المتنقلة بنسبة 14% إلى 131.6 مليون د.ك لفترة التسعة أشهر المنتهية في 30 سبتمبر 2020.</a:t>
            </a:r>
            <a:endParaRPr lang="en-US" sz="105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endParaRPr lang="ar-SA" sz="1050" b="1" u="sng" dirty="0" smtClean="0">
              <a:latin typeface="Calibri" panose="020F0502020204030204" pitchFamily="34" charset="0"/>
              <a:ea typeface="Calibri" panose="020F0502020204030204" pitchFamily="34" charset="0"/>
              <a:cs typeface="Calibri" panose="020F0502020204030204" pitchFamily="34" charset="0"/>
            </a:endParaRPr>
          </a:p>
        </p:txBody>
      </p:sp>
      <p:sp>
        <p:nvSpPr>
          <p:cNvPr id="14" name="TextBox 13"/>
          <p:cNvSpPr txBox="1"/>
          <p:nvPr/>
        </p:nvSpPr>
        <p:spPr>
          <a:xfrm>
            <a:off x="176836" y="2730761"/>
            <a:ext cx="654242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209372679"/>
              </p:ext>
            </p:extLst>
          </p:nvPr>
        </p:nvGraphicFramePr>
        <p:xfrm>
          <a:off x="1722438" y="1196975"/>
          <a:ext cx="4991100" cy="1371600"/>
        </p:xfrm>
        <a:graphic>
          <a:graphicData uri="http://schemas.openxmlformats.org/presentationml/2006/ole">
            <mc:AlternateContent xmlns:mc="http://schemas.openxmlformats.org/markup-compatibility/2006">
              <mc:Choice xmlns:v="urn:schemas-microsoft-com:vml" Requires="v">
                <p:oleObj spid="_x0000_s131617" name="Worksheet" r:id="rId5" imgW="4991249" imgH="1371600" progId="Excel.Sheet.12">
                  <p:link updateAutomatic="1"/>
                </p:oleObj>
              </mc:Choice>
              <mc:Fallback>
                <p:oleObj name="Worksheet" r:id="rId5" imgW="4991249" imgH="1371600" progId="Excel.Sheet.12">
                  <p:link updateAutomatic="1"/>
                  <p:pic>
                    <p:nvPicPr>
                      <p:cNvPr id="0" name=""/>
                      <p:cNvPicPr/>
                      <p:nvPr/>
                    </p:nvPicPr>
                    <p:blipFill>
                      <a:blip r:embed="rId6"/>
                      <a:stretch>
                        <a:fillRect/>
                      </a:stretch>
                    </p:blipFill>
                    <p:spPr>
                      <a:xfrm>
                        <a:off x="1722438" y="1196975"/>
                        <a:ext cx="4991100" cy="1371600"/>
                      </a:xfrm>
                      <a:prstGeom prst="rect">
                        <a:avLst/>
                      </a:prstGeom>
                    </p:spPr>
                  </p:pic>
                </p:oleObj>
              </mc:Fallback>
            </mc:AlternateContent>
          </a:graphicData>
        </a:graphic>
      </p:graphicFrame>
      <p:sp>
        <p:nvSpPr>
          <p:cNvPr id="11" name="Text Placeholder 14"/>
          <p:cNvSpPr txBox="1">
            <a:spLocks/>
          </p:cNvSpPr>
          <p:nvPr/>
        </p:nvSpPr>
        <p:spPr bwMode="gray">
          <a:xfrm>
            <a:off x="3491571" y="2565400"/>
            <a:ext cx="3313160" cy="217396"/>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a:t>
            </a:r>
            <a:r>
              <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 </a:t>
            </a:r>
            <a:r>
              <a:rPr lang="ar-KW" sz="600" b="0" dirty="0" smtClean="0">
                <a:solidFill>
                  <a:schemeClr val="tx1"/>
                </a:solidFill>
                <a:latin typeface="Times New Roman" panose="02020603050405020304" pitchFamily="18" charset="0"/>
              </a:rPr>
              <a:t>ع.س </a:t>
            </a:r>
            <a:r>
              <a:rPr lang="ar-KW" sz="600" b="0" dirty="0">
                <a:solidFill>
                  <a:schemeClr val="tx1"/>
                </a:solidFill>
                <a:latin typeface="Times New Roman" panose="02020603050405020304" pitchFamily="18" charset="0"/>
              </a:rPr>
              <a:t>: عائد سعري      </a:t>
            </a: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p:txBody>
      </p:sp>
    </p:spTree>
    <p:extLst>
      <p:ext uri="{BB962C8B-B14F-4D97-AF65-F5344CB8AC3E}">
        <p14:creationId xmlns:p14="http://schemas.microsoft.com/office/powerpoint/2010/main" val="237871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57811" y="842514"/>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2020/11/05</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2</a:t>
            </a:fld>
            <a:endParaRPr lang="en-US" dirty="0"/>
          </a:p>
        </p:txBody>
      </p:sp>
      <p:sp>
        <p:nvSpPr>
          <p:cNvPr id="9" name="Rectangle 8"/>
          <p:cNvSpPr/>
          <p:nvPr/>
        </p:nvSpPr>
        <p:spPr>
          <a:xfrm>
            <a:off x="167306" y="1369382"/>
            <a:ext cx="6542429" cy="6459461"/>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تابع افصاحات الشركات</a:t>
            </a:r>
          </a:p>
          <a:p>
            <a:pPr marL="342900" lvl="0" indent="-34290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تراجعت أرباح شركة هيومن سوفت القابضة بنسبة 8% إلى 24.1 مليون د.ك لفترة التسعة أشهر المنتهية في 30 سبتمبر 2020.</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بلغت خسائر البنك الأهلي الكويتي 7.9 مليون د.ك لفترة التسعة أشهر المنتهية في 30 سبتمبر2020</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بلغت خسائر الشركة الكويتية للإستثمار 11.8 مليون د.ك لفترة التسعة أشهر المنتهية في 30 سبتمبر2020.</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بلغت خسائر شركة طيران الجزيرة 15.5 مليون د.ك لفترة التسعة أشهر المنتهية في 30 سبتمبر2020.</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أعلنت شركة الصناعات الهندسية الثقيلة وبناء السفن عن ترسية مناقصة بقيمة 4.8 مليون د.ك على أحدى شركاتها التابعة، لصالح شركة البترول الوطنية ولمدة 51 شهرا.</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أفادت شركة الإتصالات المتنقلة – زين عن عدم  التمديد لها عقد إدارة شركة تاتش في لبنان.</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أفصحت شركة الخليج للكابلات والصناعات الكهربائية عن تسلمها مبلغ 1.9 مليون د.ك من وزارة الكهرباء والماء، وذلك عن توريد وصلات لحيم كيبلات ضغط منخفض، محققة بذلك أرباح تشغيلية بنسبة تقديرية 4.75% من قيمة الطلب.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عطفا على افصاحها السابق بتاريخ الثامن من أكتوبر الماضي بشأن فوز أحدى شركاتها التابعة بعقد خدمات مناولة  لمدة 10 أعوام في افغانستان، أفادت شركة أجيليتي للمخازن العمومية بأنه تم إنهاء هذا العقد من قبل إدارة الطيران المدني الأفغانية اعتبارا من 4 نوفمبر الجاري، مما سوف ينتج عن إلغاء هذا العقد انخفاض ايرادات الشركة بحوالي 13 مليون دولار امريكي في السنة.</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تم اعادة تداول أسهم شركة مركز سلطان للمواد الغذائية يوم الثلاثاء الموافق الثالث من نوفمبر، وذلك بعد الانتهاء من اجراءات تخفيض رأس المال</a:t>
            </a:r>
            <a:r>
              <a:rPr lang="en-US" sz="1350" dirty="0">
                <a:solidFill>
                  <a:srgbClr val="212529"/>
                </a:solidFill>
                <a:latin typeface="Tahoma" panose="020B0604030504040204" pitchFamily="34" charset="0"/>
                <a:ea typeface="Calibri" panose="020F0502020204030204" pitchFamily="34" charset="0"/>
                <a:cs typeface="Arial" panose="020B0604020202020204" pitchFamily="34" charset="0"/>
              </a:rPr>
              <a:t>.</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endParaRPr lang="ar-SA" sz="1100" b="1" u="sng" dirty="0" smtClean="0">
              <a:latin typeface="Calibri" panose="020F0502020204030204" pitchFamily="34" charset="0"/>
              <a:ea typeface="Calibri" panose="020F0502020204030204" pitchFamily="34" charset="0"/>
              <a:cs typeface="Calibri" panose="020F0502020204030204" pitchFamily="34" charset="0"/>
            </a:endParaRP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أسعار النفط </a:t>
            </a:r>
            <a:endParaRPr lang="en-US" sz="1100" dirty="0" smtClean="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050" dirty="0">
                <a:latin typeface="Calibri" panose="020F0502020204030204" pitchFamily="34" charset="0"/>
                <a:ea typeface="Calibri" panose="020F0502020204030204" pitchFamily="34" charset="0"/>
                <a:cs typeface="Calibri" panose="020F0502020204030204" pitchFamily="34" charset="0"/>
              </a:rPr>
              <a:t>شهدت أسعار النفط انتعاشا ملحوظا خلال تداولات الأسبوع، حيث نجح خام برنت من الصعود مجددا  فوق مستوى 41 دولار أمريكي، عقب تراجعه إلى أدنى مستوى له منذ شهر مايو الماضي وهو 35.75 دولار أمريكي، يأتي هذا الإرتفاع وسط متابعة مستجدات الإنتخابات الأمريكية. ومن ناحية أخرى أظهرت بيانات معهد البترول الأمريكي عن ارتفاع مخزونات النفط في الولايات المتحدة بمقدار 4.6 مليون برميل</a:t>
            </a:r>
            <a:r>
              <a:rPr lang="ar-SA" sz="1200" dirty="0">
                <a:solidFill>
                  <a:srgbClr val="000000"/>
                </a:solidFill>
                <a:latin typeface="Calibri" panose="020F0502020204030204" pitchFamily="34" charset="0"/>
                <a:ea typeface="Calibri" panose="020F0502020204030204" pitchFamily="34" charset="0"/>
              </a:rPr>
              <a:t>.</a:t>
            </a:r>
            <a:endParaRPr lang="en-US" sz="105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167306" y="1184716"/>
            <a:ext cx="654242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spTree>
    <p:extLst>
      <p:ext uri="{BB962C8B-B14F-4D97-AF65-F5344CB8AC3E}">
        <p14:creationId xmlns:p14="http://schemas.microsoft.com/office/powerpoint/2010/main" val="376490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825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smtClean="0"/>
              <a:t>مؤشرات قطاعات </a:t>
            </a:r>
            <a:r>
              <a:rPr lang="ar-KW" sz="1800" dirty="0" smtClean="0"/>
              <a:t>بورصة </a:t>
            </a:r>
            <a:r>
              <a:rPr lang="ar-SA" sz="1800" dirty="0" smtClean="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3</a:t>
            </a:fld>
            <a:endParaRPr lang="en-US" dirty="0"/>
          </a:p>
        </p:txBody>
      </p:sp>
      <p:sp>
        <p:nvSpPr>
          <p:cNvPr id="12" name="Rectangle 11"/>
          <p:cNvSpPr/>
          <p:nvPr/>
        </p:nvSpPr>
        <p:spPr>
          <a:xfrm>
            <a:off x="5016137" y="1161738"/>
            <a:ext cx="1727563" cy="42724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SA" sz="1000" dirty="0"/>
              <a:t>أ</a:t>
            </a:r>
            <a:r>
              <a:rPr lang="ar-SA" sz="1000" dirty="0" smtClean="0"/>
              <a:t>غ</a:t>
            </a:r>
            <a:r>
              <a:rPr lang="ar-KW" sz="1000" dirty="0" smtClean="0"/>
              <a:t>لقت</a:t>
            </a:r>
            <a:r>
              <a:rPr lang="ar-SA" sz="1000" dirty="0" smtClean="0"/>
              <a:t> </a:t>
            </a:r>
            <a:r>
              <a:rPr lang="ar-KW" sz="1000" dirty="0" smtClean="0"/>
              <a:t>مؤشرات</a:t>
            </a:r>
            <a:r>
              <a:rPr lang="ar-SA" sz="1000" dirty="0" smtClean="0"/>
              <a:t> </a:t>
            </a:r>
            <a:r>
              <a:rPr lang="ar-SA" sz="1000" dirty="0"/>
              <a:t>قطاعات السوق </a:t>
            </a:r>
            <a:r>
              <a:rPr lang="ar-KW" sz="1000" dirty="0" smtClean="0"/>
              <a:t>على</a:t>
            </a:r>
            <a:r>
              <a:rPr lang="ar-SA" sz="1000" dirty="0" smtClean="0"/>
              <a:t> تباين خلال </a:t>
            </a:r>
            <a:r>
              <a:rPr lang="ar-KW" sz="1000" dirty="0" smtClean="0"/>
              <a:t>تداولات الأسبوع </a:t>
            </a:r>
            <a:r>
              <a:rPr lang="ar-KW" sz="1000" dirty="0"/>
              <a:t>مقارنة مع </a:t>
            </a:r>
            <a:r>
              <a:rPr lang="ar-KW" sz="1000" dirty="0" smtClean="0"/>
              <a:t>الأسبوع الماضي</a:t>
            </a:r>
            <a:r>
              <a:rPr lang="ar-SA" sz="1000" dirty="0" smtClean="0"/>
              <a:t>، حيث تصدر قطاع</a:t>
            </a:r>
            <a:r>
              <a:rPr lang="ar-KW" sz="1000" dirty="0" smtClean="0"/>
              <a:t> </a:t>
            </a:r>
            <a:r>
              <a:rPr lang="ar-SA" sz="1000" dirty="0" smtClean="0"/>
              <a:t>الإتصالات الرابحين بنسبة 1.9%، تلاه قطاع العقار بنسبة 1.6%، في حين </a:t>
            </a:r>
            <a:r>
              <a:rPr lang="ar-SA" sz="1000" dirty="0"/>
              <a:t>جاء قطاع التكنولوجيا </a:t>
            </a:r>
            <a:r>
              <a:rPr lang="ar-SA" sz="1000" dirty="0" smtClean="0"/>
              <a:t>على رأس القطاعات الخاسرة بنسبة 6.6%، تلاه قطاع النفط والغاز بنسبة 3.5%.</a:t>
            </a:r>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r>
              <a:rPr lang="ar-KW" sz="1000" dirty="0"/>
              <a:t>خلال </a:t>
            </a:r>
            <a:r>
              <a:rPr lang="ar-KW" sz="1000" dirty="0" smtClean="0"/>
              <a:t>تداولات الأسبوع ا</a:t>
            </a:r>
            <a:r>
              <a:rPr lang="ar-SA" sz="1000" dirty="0"/>
              <a:t>حتل </a:t>
            </a:r>
            <a:r>
              <a:rPr lang="ar-SA" sz="1000" dirty="0" smtClean="0"/>
              <a:t>قطاع</a:t>
            </a:r>
            <a:r>
              <a:rPr lang="ar-KW" sz="1000" dirty="0" smtClean="0"/>
              <a:t> </a:t>
            </a:r>
            <a:r>
              <a:rPr lang="ar-KW" sz="1000" dirty="0"/>
              <a:t>البنوك </a:t>
            </a:r>
            <a:r>
              <a:rPr lang="ar-KW" sz="1000" dirty="0" smtClean="0"/>
              <a:t>وقطاع</a:t>
            </a:r>
            <a:r>
              <a:rPr lang="ar-SA" sz="1000" dirty="0" smtClean="0"/>
              <a:t> </a:t>
            </a:r>
            <a:r>
              <a:rPr lang="ar-SA" sz="1000" dirty="0"/>
              <a:t>الخدمات المالية</a:t>
            </a:r>
            <a:r>
              <a:rPr lang="ar-KW" sz="1000" dirty="0" smtClean="0"/>
              <a:t> </a:t>
            </a:r>
            <a:r>
              <a:rPr lang="ar-SA" sz="1000" dirty="0" smtClean="0"/>
              <a:t>وقطاع الإتصالات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a:t>
            </a:r>
            <a:r>
              <a:rPr lang="ar-SA" sz="1000" dirty="0" smtClean="0"/>
              <a:t>67.5</a:t>
            </a:r>
            <a:r>
              <a:rPr lang="ar-KW" sz="1000" dirty="0" smtClean="0"/>
              <a:t>%</a:t>
            </a:r>
            <a:r>
              <a:rPr lang="ar-SA" sz="1000" dirty="0" smtClean="0"/>
              <a:t>، 8.4% 7.9%</a:t>
            </a:r>
            <a:r>
              <a:rPr lang="ar-KW" sz="1000" dirty="0" smtClean="0"/>
              <a:t> </a:t>
            </a:r>
            <a:r>
              <a:rPr lang="ar-KW" sz="1000" dirty="0"/>
              <a:t>على 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smtClean="0"/>
              <a:t>خلال </a:t>
            </a:r>
            <a:r>
              <a:rPr lang="ar-KW" sz="1000" dirty="0"/>
              <a:t>تداولات الأسبوع ا</a:t>
            </a:r>
            <a:r>
              <a:rPr lang="ar-SA" sz="1000" dirty="0"/>
              <a:t>حتل قطاع</a:t>
            </a:r>
            <a:r>
              <a:rPr lang="ar-KW" sz="1000" dirty="0"/>
              <a:t> </a:t>
            </a:r>
            <a:r>
              <a:rPr lang="ar-SA" sz="1000" dirty="0"/>
              <a:t>البنوك </a:t>
            </a:r>
            <a:r>
              <a:rPr lang="ar-SA" sz="1000" dirty="0" smtClean="0"/>
              <a:t>وقطاع الخدمات المالية </a:t>
            </a:r>
            <a:r>
              <a:rPr lang="ar-KW" sz="1000" dirty="0" smtClean="0"/>
              <a:t>وقطاع </a:t>
            </a:r>
            <a:r>
              <a:rPr lang="ar-SA" sz="1000" dirty="0" smtClean="0"/>
              <a:t>العقار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a:t>
            </a:r>
            <a:r>
              <a:rPr lang="ar-SA" sz="1000" dirty="0" smtClean="0"/>
              <a:t>41.2</a:t>
            </a:r>
            <a:r>
              <a:rPr lang="ar-KW" sz="1000" dirty="0" smtClean="0"/>
              <a:t>%</a:t>
            </a:r>
            <a:r>
              <a:rPr lang="ar-SA" sz="1000" dirty="0" smtClean="0"/>
              <a:t>،</a:t>
            </a:r>
            <a:r>
              <a:rPr lang="ar-KW" sz="1000" dirty="0" smtClean="0"/>
              <a:t> </a:t>
            </a:r>
            <a:r>
              <a:rPr lang="ar-SA" sz="1000" dirty="0" smtClean="0"/>
              <a:t>24.1</a:t>
            </a:r>
            <a:r>
              <a:rPr lang="ar-KW" sz="1000" dirty="0" smtClean="0"/>
              <a:t>%و</a:t>
            </a:r>
            <a:r>
              <a:rPr lang="ar-SA" sz="1000" dirty="0" smtClean="0"/>
              <a:t> 15.6%</a:t>
            </a:r>
            <a:r>
              <a:rPr lang="ar-KW" sz="1000" dirty="0" smtClean="0"/>
              <a:t> على </a:t>
            </a:r>
            <a:r>
              <a:rPr lang="ar-KW" sz="1000" dirty="0"/>
              <a:t>التوالي.</a:t>
            </a:r>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مساهمة القطاعات من حيث قيمة </a:t>
            </a:r>
            <a:r>
              <a:rPr lang="ar-SA" sz="1200" b="1" dirty="0" smtClean="0">
                <a:solidFill>
                  <a:schemeClr val="bg1"/>
                </a:solidFill>
                <a:cs typeface="+mj-cs"/>
              </a:rPr>
              <a:t>الأسهم المتداولة</a:t>
            </a:r>
            <a:endParaRPr lang="en-US" sz="1200" b="1" dirty="0" smtClean="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a:t>
            </a:r>
            <a:r>
              <a:rPr lang="ar-KW" sz="1200" b="1" dirty="0" smtClean="0">
                <a:solidFill>
                  <a:schemeClr val="bg1"/>
                </a:solidFill>
              </a:rPr>
              <a:t>كمية </a:t>
            </a:r>
            <a:r>
              <a:rPr lang="ar-SA" sz="1200" b="1" dirty="0">
                <a:solidFill>
                  <a:schemeClr val="bg1"/>
                </a:solidFill>
              </a:rPr>
              <a:t>الأسهم المتداولة</a:t>
            </a:r>
            <a:endParaRPr lang="en-US" sz="1200" b="1" dirty="0">
              <a:solidFill>
                <a:schemeClr val="bg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4143314494"/>
              </p:ext>
            </p:extLst>
          </p:nvPr>
        </p:nvGraphicFramePr>
        <p:xfrm>
          <a:off x="3562350" y="5762625"/>
          <a:ext cx="3233738" cy="2743200"/>
        </p:xfrm>
        <a:graphic>
          <a:graphicData uri="http://schemas.openxmlformats.org/presentationml/2006/ole">
            <mc:AlternateContent xmlns:mc="http://schemas.openxmlformats.org/markup-compatibility/2006">
              <mc:Choice xmlns:v="urn:schemas-microsoft-com:vml" Requires="v">
                <p:oleObj spid="_x0000_s135775" name="Worksheet" r:id="rId5" imgW="4572000" imgH="2743200" progId="Excel.Sheet.12">
                  <p:link updateAutomatic="1"/>
                </p:oleObj>
              </mc:Choice>
              <mc:Fallback>
                <p:oleObj name="Worksheet" r:id="rId5" imgW="4572000" imgH="2743200" progId="Excel.Sheet.12">
                  <p:link updateAutomatic="1"/>
                  <p:pic>
                    <p:nvPicPr>
                      <p:cNvPr id="0" name=""/>
                      <p:cNvPicPr/>
                      <p:nvPr/>
                    </p:nvPicPr>
                    <p:blipFill>
                      <a:blip r:embed="rId6"/>
                      <a:stretch>
                        <a:fillRect/>
                      </a:stretch>
                    </p:blipFill>
                    <p:spPr>
                      <a:xfrm>
                        <a:off x="3562350" y="5762625"/>
                        <a:ext cx="3233738" cy="2743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308117759"/>
              </p:ext>
            </p:extLst>
          </p:nvPr>
        </p:nvGraphicFramePr>
        <p:xfrm>
          <a:off x="177800" y="5762625"/>
          <a:ext cx="3154363" cy="2743200"/>
        </p:xfrm>
        <a:graphic>
          <a:graphicData uri="http://schemas.openxmlformats.org/presentationml/2006/ole">
            <mc:AlternateContent xmlns:mc="http://schemas.openxmlformats.org/markup-compatibility/2006">
              <mc:Choice xmlns:v="urn:schemas-microsoft-com:vml" Requires="v">
                <p:oleObj spid="_x0000_s135776" name="Worksheet" r:id="rId7" imgW="4572000" imgH="2743200" progId="Excel.Sheet.12">
                  <p:link updateAutomatic="1"/>
                </p:oleObj>
              </mc:Choice>
              <mc:Fallback>
                <p:oleObj name="Worksheet" r:id="rId7" imgW="4572000" imgH="2743200" progId="Excel.Sheet.12">
                  <p:link updateAutomatic="1"/>
                  <p:pic>
                    <p:nvPicPr>
                      <p:cNvPr id="0" name=""/>
                      <p:cNvPicPr/>
                      <p:nvPr/>
                    </p:nvPicPr>
                    <p:blipFill>
                      <a:blip r:embed="rId8"/>
                      <a:stretch>
                        <a:fillRect/>
                      </a:stretch>
                    </p:blipFill>
                    <p:spPr>
                      <a:xfrm>
                        <a:off x="177800" y="5762625"/>
                        <a:ext cx="3154363" cy="2743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08830791"/>
              </p:ext>
            </p:extLst>
          </p:nvPr>
        </p:nvGraphicFramePr>
        <p:xfrm>
          <a:off x="500063" y="1258474"/>
          <a:ext cx="4410075" cy="3067050"/>
        </p:xfrm>
        <a:graphic>
          <a:graphicData uri="http://schemas.openxmlformats.org/presentationml/2006/ole">
            <mc:AlternateContent xmlns:mc="http://schemas.openxmlformats.org/markup-compatibility/2006">
              <mc:Choice xmlns:v="urn:schemas-microsoft-com:vml" Requires="v">
                <p:oleObj spid="_x0000_s135777" name="Worksheet" r:id="rId9" imgW="4410038" imgH="3066984" progId="Excel.Sheet.12">
                  <p:link updateAutomatic="1"/>
                </p:oleObj>
              </mc:Choice>
              <mc:Fallback>
                <p:oleObj name="Worksheet" r:id="rId9" imgW="4410038" imgH="3066984" progId="Excel.Sheet.12">
                  <p:link updateAutomatic="1"/>
                  <p:pic>
                    <p:nvPicPr>
                      <p:cNvPr id="0" name=""/>
                      <p:cNvPicPr/>
                      <p:nvPr/>
                    </p:nvPicPr>
                    <p:blipFill>
                      <a:blip r:embed="rId10"/>
                      <a:stretch>
                        <a:fillRect/>
                      </a:stretch>
                    </p:blipFill>
                    <p:spPr>
                      <a:xfrm>
                        <a:off x="500063" y="1258474"/>
                        <a:ext cx="4410075" cy="3067050"/>
                      </a:xfrm>
                      <a:prstGeom prst="rect">
                        <a:avLst/>
                      </a:prstGeom>
                    </p:spPr>
                  </p:pic>
                </p:oleObj>
              </mc:Fallback>
            </mc:AlternateContent>
          </a:graphicData>
        </a:graphic>
      </p:graphicFrame>
    </p:spTree>
    <p:extLst>
      <p:ext uri="{BB962C8B-B14F-4D97-AF65-F5344CB8AC3E}">
        <p14:creationId xmlns:p14="http://schemas.microsoft.com/office/powerpoint/2010/main" val="966187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4</a:t>
            </a:fld>
            <a:endParaRPr lang="en-US" dirty="0"/>
          </a:p>
        </p:txBody>
      </p:sp>
      <p:sp>
        <p:nvSpPr>
          <p:cNvPr id="16" name="Rectangle 15"/>
          <p:cNvSpPr/>
          <p:nvPr/>
        </p:nvSpPr>
        <p:spPr>
          <a:xfrm>
            <a:off x="4101736" y="5281916"/>
            <a:ext cx="2575287" cy="3060895"/>
          </a:xfrm>
          <a:prstGeom prst="rect">
            <a:avLst/>
          </a:prstGeom>
          <a:solidFill>
            <a:schemeClr val="bg1">
              <a:lumMod val="95000"/>
            </a:schemeClr>
          </a:solidFill>
          <a:ln w="15875" cap="flat" cmpd="sng" algn="ctr">
            <a:noFill/>
            <a:prstDash val="sysDash"/>
          </a:ln>
          <a:effectLst/>
        </p:spPr>
        <p:txBody>
          <a:bodyPr numCol="1" rtlCol="0" anchor="ctr"/>
          <a:lstStyle/>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smtClean="0"/>
              <a:t>تصدر سهم</a:t>
            </a:r>
            <a:r>
              <a:rPr lang="ar-KW" sz="1000" dirty="0" smtClean="0"/>
              <a:t> </a:t>
            </a:r>
            <a:r>
              <a:rPr lang="ar-SA" sz="1000" dirty="0"/>
              <a:t>بيت التمويل الكويتي قائمة الأسهم الأعلى تداولا من حيث قيمة </a:t>
            </a:r>
            <a:r>
              <a:rPr lang="ar-SA" sz="1000" dirty="0" smtClean="0"/>
              <a:t>الأسهم </a:t>
            </a:r>
            <a:r>
              <a:rPr lang="ar-SA" sz="1000" dirty="0"/>
              <a:t>المتداولة خلال </a:t>
            </a:r>
            <a:r>
              <a:rPr lang="ar-KW" sz="1000" dirty="0"/>
              <a:t>تداولات الأسبوع </a:t>
            </a:r>
            <a:r>
              <a:rPr lang="ar-SA" sz="1000" dirty="0" smtClean="0"/>
              <a:t>بقيمة </a:t>
            </a:r>
            <a:r>
              <a:rPr lang="ar-SA" sz="1000" dirty="0"/>
              <a:t>تداول بلغت </a:t>
            </a:r>
            <a:r>
              <a:rPr lang="ar-SA" sz="1000" dirty="0" smtClean="0"/>
              <a:t>55.6</a:t>
            </a:r>
            <a:r>
              <a:rPr lang="ar-KW" sz="1000" dirty="0" smtClean="0"/>
              <a:t> </a:t>
            </a:r>
            <a:r>
              <a:rPr lang="ar-SA" sz="1000" dirty="0" smtClean="0"/>
              <a:t>مليون د.ك</a:t>
            </a:r>
            <a:r>
              <a:rPr lang="ar-KW" sz="1000" dirty="0" smtClean="0"/>
              <a:t>،</a:t>
            </a:r>
            <a:r>
              <a:rPr lang="ar-SA" sz="1000" dirty="0" smtClean="0"/>
              <a:t> </a:t>
            </a:r>
            <a:r>
              <a:rPr lang="ar-SA" sz="1000" dirty="0"/>
              <a:t>لينهي بذلك </a:t>
            </a:r>
            <a:r>
              <a:rPr lang="ar-KW" sz="1000" dirty="0"/>
              <a:t>تداولات الأسبوع </a:t>
            </a:r>
            <a:r>
              <a:rPr lang="ar-SA" sz="1000" dirty="0" smtClean="0"/>
              <a:t>عند سعر 661 فلس متراجعا بنسبة 0.2%</a:t>
            </a:r>
            <a:r>
              <a:rPr lang="ar-KW" sz="1000" dirty="0" smtClean="0"/>
              <a:t>،</a:t>
            </a:r>
            <a:r>
              <a:rPr lang="ar-SA" sz="1000" dirty="0" smtClean="0"/>
              <a:t> وجاء سهم بنك الكويت الوطني بالمركز الثاني </a:t>
            </a:r>
            <a:r>
              <a:rPr lang="ar-SA" sz="1000" dirty="0"/>
              <a:t>بقيمة تداول بلغ</a:t>
            </a:r>
            <a:r>
              <a:rPr lang="ar-KW" sz="1000" dirty="0"/>
              <a:t>ت</a:t>
            </a:r>
            <a:r>
              <a:rPr lang="ar-SA" sz="1000" dirty="0"/>
              <a:t> </a:t>
            </a:r>
            <a:r>
              <a:rPr lang="ar-SA" sz="1000" dirty="0" smtClean="0"/>
              <a:t>34.6</a:t>
            </a:r>
            <a:r>
              <a:rPr lang="ar-KW" sz="1000" dirty="0" smtClean="0"/>
              <a:t> </a:t>
            </a:r>
            <a:r>
              <a:rPr lang="ar-SA" sz="1000" dirty="0"/>
              <a:t>مليون د.ك لينهي بذلك </a:t>
            </a:r>
            <a:r>
              <a:rPr lang="ar-KW" sz="1000" dirty="0"/>
              <a:t>تداولات الأسبوع </a:t>
            </a:r>
            <a:r>
              <a:rPr lang="ar-SA" sz="1000" dirty="0" smtClean="0"/>
              <a:t>عند </a:t>
            </a:r>
            <a:r>
              <a:rPr lang="ar-SA" sz="1000" dirty="0"/>
              <a:t>سعر </a:t>
            </a:r>
            <a:r>
              <a:rPr lang="ar-SA" sz="1000" dirty="0" smtClean="0"/>
              <a:t>839 فلس متراجعا بنسبة 0.7%، </a:t>
            </a:r>
            <a:r>
              <a:rPr lang="ar-KW" sz="1000" dirty="0" smtClean="0"/>
              <a:t>ثم </a:t>
            </a:r>
            <a:r>
              <a:rPr lang="ar-SA" sz="1000" dirty="0"/>
              <a:t>جاء </a:t>
            </a:r>
            <a:r>
              <a:rPr lang="ar-SA" sz="1000" dirty="0" smtClean="0"/>
              <a:t>سهم</a:t>
            </a:r>
            <a:r>
              <a:rPr lang="ar-KW" sz="1000" dirty="0" smtClean="0"/>
              <a:t> </a:t>
            </a:r>
            <a:r>
              <a:rPr lang="ar-SA" sz="1000" dirty="0" smtClean="0"/>
              <a:t>البنك الأهلي المتحد – البحرين- بالمركز </a:t>
            </a:r>
            <a:r>
              <a:rPr lang="ar-KW" sz="1000" dirty="0"/>
              <a:t>الثالث</a:t>
            </a:r>
            <a:r>
              <a:rPr lang="ar-SA" sz="1000" dirty="0"/>
              <a:t> بقيمة تداول </a:t>
            </a:r>
            <a:r>
              <a:rPr lang="ar-SA" sz="1000" dirty="0" smtClean="0"/>
              <a:t>بلغت 23.1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242 فلس</a:t>
            </a:r>
            <a:r>
              <a:rPr lang="ar-SA" sz="1000" dirty="0"/>
              <a:t> </a:t>
            </a:r>
            <a:r>
              <a:rPr lang="ar-SA" sz="1000" dirty="0" smtClean="0"/>
              <a:t>مرتفعا بنسبة 2.5%.</a:t>
            </a:r>
            <a:endParaRPr lang="ar-KW" sz="1000" dirty="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بنك الكويت الوطني المرتبة الأولى من حيث القيمة الرأسمالية بقيمة </a:t>
            </a:r>
            <a:r>
              <a:rPr lang="ar-SA" sz="1000" dirty="0" smtClean="0"/>
              <a:t>5,758</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حل بيت التمويل الكويتي بالمرتبة الثانية بقيمة رأسمالية بلغت </a:t>
            </a:r>
            <a:r>
              <a:rPr lang="ar-SA" sz="1000" dirty="0" smtClean="0"/>
              <a:t>5,082</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a:t>
            </a:r>
            <a:r>
              <a:rPr lang="ar-SA" sz="1000" dirty="0" smtClean="0"/>
              <a:t>شركة الإتصالات المتنقلة </a:t>
            </a:r>
            <a:r>
              <a:rPr lang="ar-KW" sz="1000" dirty="0" smtClean="0"/>
              <a:t>بالمرتبة </a:t>
            </a:r>
            <a:r>
              <a:rPr lang="ar-KW" sz="1000" dirty="0"/>
              <a:t>الثالثة بقيمة رأسمالية بلغت </a:t>
            </a:r>
            <a:r>
              <a:rPr lang="ar-SA" sz="1000" dirty="0" smtClean="0"/>
              <a:t>2,596</a:t>
            </a:r>
            <a:r>
              <a:rPr lang="ar-KW" sz="1000" dirty="0" smtClean="0"/>
              <a:t> </a:t>
            </a:r>
            <a:r>
              <a:rPr lang="ar-KW" sz="1000" dirty="0"/>
              <a:t>مليون </a:t>
            </a:r>
            <a:r>
              <a:rPr lang="ar-KW" sz="1000" dirty="0" smtClean="0"/>
              <a:t>د.ك</a:t>
            </a:r>
            <a:r>
              <a:rPr lang="ar-SA" sz="1000" dirty="0" smtClean="0"/>
              <a:t>.</a:t>
            </a:r>
            <a:endParaRPr lang="ar-KW" sz="1000" dirty="0"/>
          </a:p>
        </p:txBody>
      </p:sp>
      <p:sp>
        <p:nvSpPr>
          <p:cNvPr id="17" name="TextBox 16"/>
          <p:cNvSpPr txBox="1"/>
          <p:nvPr/>
        </p:nvSpPr>
        <p:spPr>
          <a:xfrm>
            <a:off x="114301" y="5277666"/>
            <a:ext cx="388619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الأول</a:t>
            </a:r>
            <a:endParaRPr lang="en-US" sz="1200" b="1" dirty="0" smtClean="0">
              <a:solidFill>
                <a:schemeClr val="bg1"/>
              </a:solidFill>
              <a:cs typeface="+mj-cs"/>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102925771"/>
              </p:ext>
            </p:extLst>
          </p:nvPr>
        </p:nvGraphicFramePr>
        <p:xfrm>
          <a:off x="125413" y="1138238"/>
          <a:ext cx="6657975" cy="4029075"/>
        </p:xfrm>
        <a:graphic>
          <a:graphicData uri="http://schemas.openxmlformats.org/presentationml/2006/ole">
            <mc:AlternateContent xmlns:mc="http://schemas.openxmlformats.org/markup-compatibility/2006">
              <mc:Choice xmlns:v="urn:schemas-microsoft-com:vml" Requires="v">
                <p:oleObj spid="_x0000_s136364" name="Worksheet" r:id="rId5" imgW="6658087" imgH="4029075" progId="Excel.Sheet.12">
                  <p:link updateAutomatic="1"/>
                </p:oleObj>
              </mc:Choice>
              <mc:Fallback>
                <p:oleObj name="Worksheet" r:id="rId5" imgW="6658087" imgH="4029075" progId="Excel.Sheet.12">
                  <p:link updateAutomatic="1"/>
                  <p:pic>
                    <p:nvPicPr>
                      <p:cNvPr id="0" name=""/>
                      <p:cNvPicPr/>
                      <p:nvPr/>
                    </p:nvPicPr>
                    <p:blipFill>
                      <a:blip r:embed="rId6"/>
                      <a:stretch>
                        <a:fillRect/>
                      </a:stretch>
                    </p:blipFill>
                    <p:spPr>
                      <a:xfrm>
                        <a:off x="125413" y="1138238"/>
                        <a:ext cx="6657975" cy="40290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944324419"/>
              </p:ext>
            </p:extLst>
          </p:nvPr>
        </p:nvGraphicFramePr>
        <p:xfrm>
          <a:off x="152400" y="5462332"/>
          <a:ext cx="3848100" cy="2905125"/>
        </p:xfrm>
        <a:graphic>
          <a:graphicData uri="http://schemas.openxmlformats.org/presentationml/2006/ole">
            <mc:AlternateContent xmlns:mc="http://schemas.openxmlformats.org/markup-compatibility/2006">
              <mc:Choice xmlns:v="urn:schemas-microsoft-com:vml" Requires="v">
                <p:oleObj spid="_x0000_s136365" name="Worksheet" r:id="rId7" imgW="4324275" imgH="2905092" progId="Excel.Sheet.12">
                  <p:link updateAutomatic="1"/>
                </p:oleObj>
              </mc:Choice>
              <mc:Fallback>
                <p:oleObj name="Worksheet" r:id="rId7" imgW="4324275" imgH="2905092" progId="Excel.Sheet.12">
                  <p:link updateAutomatic="1"/>
                  <p:pic>
                    <p:nvPicPr>
                      <p:cNvPr id="0" name=""/>
                      <p:cNvPicPr/>
                      <p:nvPr/>
                    </p:nvPicPr>
                    <p:blipFill>
                      <a:blip r:embed="rId8"/>
                      <a:stretch>
                        <a:fillRect/>
                      </a:stretch>
                    </p:blipFill>
                    <p:spPr>
                      <a:xfrm>
                        <a:off x="152400" y="5462332"/>
                        <a:ext cx="3848100" cy="2905125"/>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sp>
        <p:nvSpPr>
          <p:cNvPr id="11" name="TextBox 10"/>
          <p:cNvSpPr txBox="1"/>
          <p:nvPr/>
        </p:nvSpPr>
        <p:spPr>
          <a:xfrm>
            <a:off x="152400" y="4284345"/>
            <a:ext cx="38481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الرئيسي</a:t>
            </a:r>
            <a:endParaRPr lang="en-US" sz="1200" b="1" dirty="0" smtClean="0">
              <a:solidFill>
                <a:schemeClr val="bg1"/>
              </a:solidFill>
              <a:cs typeface="+mj-cs"/>
            </a:endParaRPr>
          </a:p>
        </p:txBody>
      </p:sp>
      <p:sp>
        <p:nvSpPr>
          <p:cNvPr id="13" name="Rectangle 12"/>
          <p:cNvSpPr/>
          <p:nvPr/>
        </p:nvSpPr>
        <p:spPr>
          <a:xfrm>
            <a:off x="4182386" y="4284345"/>
            <a:ext cx="2561314" cy="3173978"/>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a:t>
            </a:r>
            <a:r>
              <a:rPr lang="ar-SA" sz="1000" dirty="0"/>
              <a:t>الرئيسي</a:t>
            </a:r>
            <a:r>
              <a:rPr lang="ar-KW" sz="1000" dirty="0"/>
              <a:t> </a:t>
            </a:r>
            <a:r>
              <a:rPr lang="ar-SA" sz="1000" dirty="0" smtClean="0"/>
              <a:t>تصدر سهم شركة أعيان للإجارة والإستثمار قائمة </a:t>
            </a:r>
            <a:r>
              <a:rPr lang="ar-SA" sz="1000" dirty="0"/>
              <a:t>الأسهم الأعلى تداولا من حيث </a:t>
            </a:r>
            <a:r>
              <a:rPr lang="ar-SA" sz="1000" dirty="0" smtClean="0"/>
              <a:t>القيمة خلال </a:t>
            </a:r>
            <a:r>
              <a:rPr lang="ar-KW" sz="1000" dirty="0"/>
              <a:t>تداولات الأسبوع </a:t>
            </a:r>
            <a:r>
              <a:rPr lang="ar-SA" sz="1000" dirty="0" smtClean="0"/>
              <a:t>بقيمة </a:t>
            </a:r>
            <a:r>
              <a:rPr lang="ar-SA" sz="1000" dirty="0"/>
              <a:t>تداول </a:t>
            </a:r>
            <a:r>
              <a:rPr lang="ar-SA" sz="1000" dirty="0" smtClean="0"/>
              <a:t>بلغت 3.6 مليون د.ك </a:t>
            </a:r>
            <a:r>
              <a:rPr lang="ar-SA" sz="1000" dirty="0"/>
              <a:t>لينهي بذلك </a:t>
            </a:r>
            <a:r>
              <a:rPr lang="ar-KW" sz="1000" dirty="0"/>
              <a:t>تداولات الأسبوع </a:t>
            </a:r>
            <a:r>
              <a:rPr lang="ar-SA" sz="1000" dirty="0" smtClean="0"/>
              <a:t>عند </a:t>
            </a:r>
            <a:r>
              <a:rPr lang="ar-SA" sz="1000" dirty="0"/>
              <a:t>سعر</a:t>
            </a:r>
            <a:r>
              <a:rPr lang="ar-KW" sz="1000" dirty="0"/>
              <a:t> </a:t>
            </a:r>
            <a:r>
              <a:rPr lang="ar-SA" sz="1000" dirty="0" smtClean="0"/>
              <a:t>84.9</a:t>
            </a:r>
            <a:r>
              <a:rPr lang="ar-KW" sz="1000" dirty="0" smtClean="0"/>
              <a:t> </a:t>
            </a:r>
            <a:r>
              <a:rPr lang="ar-SA" sz="1000" dirty="0" smtClean="0"/>
              <a:t>فلس متراجعا بنسبة 1.9%</a:t>
            </a:r>
            <a:r>
              <a:rPr lang="ar-KW" sz="1000" dirty="0" smtClean="0"/>
              <a:t>، </a:t>
            </a:r>
            <a:r>
              <a:rPr lang="ar-SA" sz="1000" dirty="0" smtClean="0"/>
              <a:t>وجاء سهم شركة </a:t>
            </a:r>
            <a:r>
              <a:rPr lang="ar-SA" sz="1000" dirty="0"/>
              <a:t>الخليج للكابلات والصناعات الكهربائية </a:t>
            </a:r>
            <a:r>
              <a:rPr lang="ar-SA" sz="1000" dirty="0" smtClean="0"/>
              <a:t>بالمركز الثاني </a:t>
            </a:r>
            <a:r>
              <a:rPr lang="ar-SA" sz="1000" dirty="0"/>
              <a:t>بقيمة تداول بلغت </a:t>
            </a:r>
            <a:r>
              <a:rPr lang="ar-SA" sz="1000" dirty="0" smtClean="0"/>
              <a:t>2 </a:t>
            </a:r>
            <a:r>
              <a:rPr lang="ar-SA" sz="1000" dirty="0"/>
              <a:t>مليون د.ك</a:t>
            </a:r>
            <a:r>
              <a:rPr lang="ar-KW" sz="1000" dirty="0"/>
              <a:t> </a:t>
            </a:r>
            <a:r>
              <a:rPr lang="ar-SA" sz="1000" dirty="0"/>
              <a:t>لينهي بذلك </a:t>
            </a:r>
            <a:r>
              <a:rPr lang="ar-KW" sz="1000" dirty="0"/>
              <a:t>تداولات الأسبوع </a:t>
            </a:r>
            <a:r>
              <a:rPr lang="ar-SA" sz="1000" dirty="0"/>
              <a:t>عند سعر </a:t>
            </a:r>
            <a:r>
              <a:rPr lang="ar-SA" sz="1000" dirty="0" smtClean="0"/>
              <a:t>634 </a:t>
            </a:r>
            <a:r>
              <a:rPr lang="ar-SA" sz="1000" dirty="0"/>
              <a:t>فلس </a:t>
            </a:r>
            <a:r>
              <a:rPr lang="ar-SA" sz="1000" dirty="0" smtClean="0"/>
              <a:t>مرتفعا </a:t>
            </a:r>
            <a:r>
              <a:rPr lang="ar-SA" sz="1000" dirty="0"/>
              <a:t>بنسبة </a:t>
            </a:r>
            <a:r>
              <a:rPr lang="ar-SA" sz="1000" dirty="0" smtClean="0"/>
              <a:t>0.6%، ثم جاء </a:t>
            </a:r>
            <a:r>
              <a:rPr lang="ar-SA" sz="1000" dirty="0"/>
              <a:t>سهم</a:t>
            </a:r>
            <a:r>
              <a:rPr lang="ar-KW" sz="1000" dirty="0"/>
              <a:t> </a:t>
            </a:r>
            <a:r>
              <a:rPr lang="ar-SA" sz="1000" dirty="0"/>
              <a:t>مجموعة الإمتياز الإستثمارية </a:t>
            </a:r>
            <a:r>
              <a:rPr lang="ar-SA" sz="1000" dirty="0" smtClean="0"/>
              <a:t>بالمركز الثالث </a:t>
            </a:r>
            <a:r>
              <a:rPr lang="ar-SA" sz="1000" dirty="0"/>
              <a:t>بقيمة تداول بلغ</a:t>
            </a:r>
            <a:r>
              <a:rPr lang="ar-KW" sz="1000" dirty="0"/>
              <a:t>ت</a:t>
            </a:r>
            <a:r>
              <a:rPr lang="ar-SA" sz="1000" dirty="0"/>
              <a:t> </a:t>
            </a:r>
            <a:r>
              <a:rPr lang="ar-SA" sz="1000" dirty="0" smtClean="0"/>
              <a:t>1.4 مليون د.ك</a:t>
            </a:r>
            <a:r>
              <a:rPr lang="ar-KW" sz="1000" dirty="0" smtClean="0"/>
              <a:t> </a:t>
            </a:r>
            <a:r>
              <a:rPr lang="ar-SA" sz="1000" dirty="0"/>
              <a:t>لينهي بذلك </a:t>
            </a:r>
            <a:r>
              <a:rPr lang="ar-KW" sz="1000" dirty="0"/>
              <a:t>تداولات الأسبوع </a:t>
            </a:r>
            <a:r>
              <a:rPr lang="ar-SA" sz="1000" dirty="0" smtClean="0"/>
              <a:t>عند </a:t>
            </a:r>
            <a:r>
              <a:rPr lang="ar-SA" sz="1000" dirty="0"/>
              <a:t>سعر </a:t>
            </a:r>
            <a:r>
              <a:rPr lang="ar-SA" sz="1000" dirty="0" smtClean="0"/>
              <a:t>101 </a:t>
            </a:r>
            <a:r>
              <a:rPr lang="ar-SA" sz="1000" dirty="0"/>
              <a:t>فلس </a:t>
            </a:r>
            <a:r>
              <a:rPr lang="ar-SA" sz="1000" dirty="0" smtClean="0"/>
              <a:t>مرتفعا بنسبة 2.5%.</a:t>
            </a:r>
            <a:endParaRPr lang="ar-KW" sz="1000" dirty="0" smtClean="0"/>
          </a:p>
          <a:p>
            <a:pPr marL="171450" lvl="2" indent="-171450" algn="justLow" rtl="1">
              <a:buClr>
                <a:prstClr val="black"/>
              </a:buClr>
              <a:buFont typeface="Arial" panose="020B0604020202020204" pitchFamily="34" charset="0"/>
              <a:buChar char="•"/>
              <a:defRPr/>
            </a:pPr>
            <a:endParaRPr lang="ar-KW"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الرئيسي </a:t>
            </a:r>
            <a:r>
              <a:rPr lang="ar-SA" sz="1000" dirty="0"/>
              <a:t>احتل</a:t>
            </a:r>
            <a:r>
              <a:rPr lang="ar-KW" sz="1000" dirty="0"/>
              <a:t> البنك التجاري </a:t>
            </a:r>
            <a:r>
              <a:rPr lang="ar-SA" sz="1000" dirty="0" smtClean="0"/>
              <a:t>الكويتي </a:t>
            </a:r>
            <a:r>
              <a:rPr lang="ar-KW" sz="1000" dirty="0" smtClean="0"/>
              <a:t>المرتبة </a:t>
            </a:r>
            <a:r>
              <a:rPr lang="ar-KW" sz="1000" dirty="0"/>
              <a:t>الأولى من حيث القيمة الرأسمالية بقيمة </a:t>
            </a:r>
            <a:r>
              <a:rPr lang="ar-SA" sz="1000" dirty="0" smtClean="0"/>
              <a:t>1,026</a:t>
            </a:r>
            <a:r>
              <a:rPr lang="ar-KW" sz="1000" dirty="0" smtClean="0"/>
              <a:t> </a:t>
            </a:r>
            <a:r>
              <a:rPr lang="ar-KW" sz="1000" dirty="0"/>
              <a:t>مليون د.ك ثم البنك الأهلي </a:t>
            </a:r>
            <a:r>
              <a:rPr lang="ar-KW" sz="1000" dirty="0" smtClean="0"/>
              <a:t>المتحد</a:t>
            </a:r>
            <a:r>
              <a:rPr lang="ar-SA" sz="1000" dirty="0" smtClean="0"/>
              <a:t> الكويتي</a:t>
            </a:r>
            <a:r>
              <a:rPr lang="ar-KW" sz="1000" dirty="0" smtClean="0"/>
              <a:t> </a:t>
            </a:r>
            <a:r>
              <a:rPr lang="ar-KW" sz="1000" dirty="0"/>
              <a:t>بالمرتبة الثانية بقيمة رأسمالية بلغت </a:t>
            </a:r>
            <a:r>
              <a:rPr lang="ar-SA" sz="1000" dirty="0" smtClean="0"/>
              <a:t>598</a:t>
            </a:r>
            <a:r>
              <a:rPr lang="ar-KW" sz="1000" dirty="0" smtClean="0"/>
              <a:t> </a:t>
            </a:r>
            <a:r>
              <a:rPr lang="ar-KW" sz="1000" dirty="0"/>
              <a:t>مليون د.ك ثم </a:t>
            </a:r>
            <a:r>
              <a:rPr lang="ar-SA" sz="1000" dirty="0" smtClean="0"/>
              <a:t>شركة الإتصالات الكويتية </a:t>
            </a:r>
            <a:r>
              <a:rPr lang="ar-KW" sz="1000" dirty="0" smtClean="0"/>
              <a:t>بالمرتبة </a:t>
            </a:r>
            <a:r>
              <a:rPr lang="ar-KW" sz="1000" dirty="0"/>
              <a:t>الثالثة بقيمة رأسمالية بلغت </a:t>
            </a:r>
            <a:r>
              <a:rPr lang="ar-SA" sz="1000" dirty="0" smtClean="0"/>
              <a:t>438</a:t>
            </a:r>
            <a:r>
              <a:rPr lang="ar-KW" sz="1000" dirty="0" smtClean="0"/>
              <a:t> </a:t>
            </a:r>
            <a:r>
              <a:rPr lang="ar-KW" sz="1000" dirty="0"/>
              <a:t>مليون د.ك .</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5" name="Object 4"/>
          <p:cNvGraphicFramePr>
            <a:graphicFrameLocks noChangeAspect="1"/>
          </p:cNvGraphicFramePr>
          <p:nvPr>
            <p:extLst>
              <p:ext uri="{D42A27DB-BD31-4B8C-83A1-F6EECF244321}">
                <p14:modId xmlns:p14="http://schemas.microsoft.com/office/powerpoint/2010/main" val="2765988002"/>
              </p:ext>
            </p:extLst>
          </p:nvPr>
        </p:nvGraphicFramePr>
        <p:xfrm>
          <a:off x="166688" y="1150938"/>
          <a:ext cx="6600825" cy="2314575"/>
        </p:xfrm>
        <a:graphic>
          <a:graphicData uri="http://schemas.openxmlformats.org/presentationml/2006/ole">
            <mc:AlternateContent xmlns:mc="http://schemas.openxmlformats.org/markup-compatibility/2006">
              <mc:Choice xmlns:v="urn:schemas-microsoft-com:vml" Requires="v">
                <p:oleObj spid="_x0000_s134643" name="Worksheet" r:id="rId5" imgW="6600713" imgH="2314575" progId="Excel.Sheet.12">
                  <p:link updateAutomatic="1"/>
                </p:oleObj>
              </mc:Choice>
              <mc:Fallback>
                <p:oleObj name="Worksheet" r:id="rId5" imgW="6600713" imgH="2314575" progId="Excel.Sheet.12">
                  <p:link updateAutomatic="1"/>
                  <p:pic>
                    <p:nvPicPr>
                      <p:cNvPr id="0" name=""/>
                      <p:cNvPicPr/>
                      <p:nvPr/>
                    </p:nvPicPr>
                    <p:blipFill>
                      <a:blip r:embed="rId6"/>
                      <a:stretch>
                        <a:fillRect/>
                      </a:stretch>
                    </p:blipFill>
                    <p:spPr>
                      <a:xfrm>
                        <a:off x="166688" y="1150938"/>
                        <a:ext cx="6600825"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529531305"/>
              </p:ext>
            </p:extLst>
          </p:nvPr>
        </p:nvGraphicFramePr>
        <p:xfrm>
          <a:off x="152400" y="4469011"/>
          <a:ext cx="4029986" cy="3000375"/>
        </p:xfrm>
        <a:graphic>
          <a:graphicData uri="http://schemas.openxmlformats.org/presentationml/2006/ole">
            <mc:AlternateContent xmlns:mc="http://schemas.openxmlformats.org/markup-compatibility/2006">
              <mc:Choice xmlns:v="urn:schemas-microsoft-com:vml" Requires="v">
                <p:oleObj spid="_x0000_s134644" name="Worksheet" r:id="rId7" imgW="4371788" imgH="3000375" progId="Excel.Sheet.12">
                  <p:link updateAutomatic="1"/>
                </p:oleObj>
              </mc:Choice>
              <mc:Fallback>
                <p:oleObj name="Worksheet" r:id="rId7" imgW="4371788" imgH="3000375" progId="Excel.Sheet.12">
                  <p:link updateAutomatic="1"/>
                  <p:pic>
                    <p:nvPicPr>
                      <p:cNvPr id="0" name=""/>
                      <p:cNvPicPr/>
                      <p:nvPr/>
                    </p:nvPicPr>
                    <p:blipFill>
                      <a:blip r:embed="rId8"/>
                      <a:stretch>
                        <a:fillRect/>
                      </a:stretch>
                    </p:blipFill>
                    <p:spPr>
                      <a:xfrm>
                        <a:off x="152400" y="4469011"/>
                        <a:ext cx="4029986" cy="3000375"/>
                      </a:xfrm>
                      <a:prstGeom prst="rect">
                        <a:avLst/>
                      </a:prstGeom>
                    </p:spPr>
                  </p:pic>
                </p:oleObj>
              </mc:Fallback>
            </mc:AlternateContent>
          </a:graphicData>
        </a:graphic>
      </p:graphicFrame>
    </p:spTree>
    <p:extLst>
      <p:ext uri="{BB962C8B-B14F-4D97-AF65-F5344CB8AC3E}">
        <p14:creationId xmlns:p14="http://schemas.microsoft.com/office/powerpoint/2010/main" val="212718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2045"/>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891893366"/>
              </p:ext>
            </p:extLst>
          </p:nvPr>
        </p:nvGraphicFramePr>
        <p:xfrm>
          <a:off x="166688" y="3590925"/>
          <a:ext cx="6572250" cy="2314575"/>
        </p:xfrm>
        <a:graphic>
          <a:graphicData uri="http://schemas.openxmlformats.org/presentationml/2006/ole">
            <mc:AlternateContent xmlns:mc="http://schemas.openxmlformats.org/markup-compatibility/2006">
              <mc:Choice xmlns:v="urn:schemas-microsoft-com:vml" Requires="v">
                <p:oleObj spid="_x0000_s137446" name="Worksheet" r:id="rId5" imgW="6572325" imgH="2314575" progId="Excel.Sheet.12">
                  <p:link updateAutomatic="1"/>
                </p:oleObj>
              </mc:Choice>
              <mc:Fallback>
                <p:oleObj name="Worksheet" r:id="rId5" imgW="6572325" imgH="2314575" progId="Excel.Sheet.12">
                  <p:link updateAutomatic="1"/>
                  <p:pic>
                    <p:nvPicPr>
                      <p:cNvPr id="0" name=""/>
                      <p:cNvPicPr/>
                      <p:nvPr/>
                    </p:nvPicPr>
                    <p:blipFill>
                      <a:blip r:embed="rId6"/>
                      <a:stretch>
                        <a:fillRect/>
                      </a:stretch>
                    </p:blipFill>
                    <p:spPr>
                      <a:xfrm>
                        <a:off x="166688" y="3590925"/>
                        <a:ext cx="6572250"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928943335"/>
              </p:ext>
            </p:extLst>
          </p:nvPr>
        </p:nvGraphicFramePr>
        <p:xfrm>
          <a:off x="185737" y="1212410"/>
          <a:ext cx="6543675" cy="2314575"/>
        </p:xfrm>
        <a:graphic>
          <a:graphicData uri="http://schemas.openxmlformats.org/presentationml/2006/ole">
            <mc:AlternateContent xmlns:mc="http://schemas.openxmlformats.org/markup-compatibility/2006">
              <mc:Choice xmlns:v="urn:schemas-microsoft-com:vml" Requires="v">
                <p:oleObj spid="_x0000_s137447" name="Worksheet" r:id="rId7" imgW="6543638" imgH="2314575" progId="Excel.Sheet.12">
                  <p:link updateAutomatic="1"/>
                </p:oleObj>
              </mc:Choice>
              <mc:Fallback>
                <p:oleObj name="Worksheet" r:id="rId7" imgW="6543638" imgH="2314575" progId="Excel.Sheet.12">
                  <p:link updateAutomatic="1"/>
                  <p:pic>
                    <p:nvPicPr>
                      <p:cNvPr id="0" name=""/>
                      <p:cNvPicPr/>
                      <p:nvPr/>
                    </p:nvPicPr>
                    <p:blipFill>
                      <a:blip r:embed="rId8"/>
                      <a:stretch>
                        <a:fillRect/>
                      </a:stretch>
                    </p:blipFill>
                    <p:spPr>
                      <a:xfrm>
                        <a:off x="185737" y="1212410"/>
                        <a:ext cx="6543675" cy="23145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147951292"/>
              </p:ext>
            </p:extLst>
          </p:nvPr>
        </p:nvGraphicFramePr>
        <p:xfrm>
          <a:off x="130175" y="6030913"/>
          <a:ext cx="6629400" cy="2314575"/>
        </p:xfrm>
        <a:graphic>
          <a:graphicData uri="http://schemas.openxmlformats.org/presentationml/2006/ole">
            <mc:AlternateContent xmlns:mc="http://schemas.openxmlformats.org/markup-compatibility/2006">
              <mc:Choice xmlns:v="urn:schemas-microsoft-com:vml" Requires="v">
                <p:oleObj spid="_x0000_s137448" name="Worksheet" r:id="rId9" imgW="6629400" imgH="2314575" progId="Excel.Sheet.12">
                  <p:link updateAutomatic="1"/>
                </p:oleObj>
              </mc:Choice>
              <mc:Fallback>
                <p:oleObj name="Worksheet" r:id="rId9" imgW="6629400" imgH="2314575" progId="Excel.Sheet.12">
                  <p:link updateAutomatic="1"/>
                  <p:pic>
                    <p:nvPicPr>
                      <p:cNvPr id="0" name=""/>
                      <p:cNvPicPr/>
                      <p:nvPr/>
                    </p:nvPicPr>
                    <p:blipFill>
                      <a:blip r:embed="rId10"/>
                      <a:stretch>
                        <a:fillRect/>
                      </a:stretch>
                    </p:blipFill>
                    <p:spPr>
                      <a:xfrm>
                        <a:off x="130175" y="6030913"/>
                        <a:ext cx="6629400" cy="2314575"/>
                      </a:xfrm>
                      <a:prstGeom prst="rect">
                        <a:avLst/>
                      </a:prstGeom>
                    </p:spPr>
                  </p:pic>
                </p:oleObj>
              </mc:Fallback>
            </mc:AlternateContent>
          </a:graphicData>
        </a:graphic>
      </p:graphicFrame>
    </p:spTree>
    <p:extLst>
      <p:ext uri="{BB962C8B-B14F-4D97-AF65-F5344CB8AC3E}">
        <p14:creationId xmlns:p14="http://schemas.microsoft.com/office/powerpoint/2010/main" val="5902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smtClean="0">
                <a:solidFill>
                  <a:schemeClr val="bg1"/>
                </a:solidFill>
                <a:cs typeface="Arial" pitchFamily="34" charset="0"/>
              </a:rPr>
              <a:t>تلفون:6666 2226 965+ </a:t>
            </a:r>
          </a:p>
          <a:p>
            <a:pPr algn="r">
              <a:buFont typeface="Arial" pitchFamily="34" charset="0"/>
              <a:buNone/>
              <a:defRPr/>
            </a:pPr>
            <a:r>
              <a:rPr lang="ar-KW" sz="646" b="1" dirty="0" smtClean="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a:t>
            </a:r>
            <a:r>
              <a:rPr lang="ar-SA" dirty="0" smtClean="0">
                <a:solidFill>
                  <a:schemeClr val="bg1"/>
                </a:solidFill>
                <a:latin typeface="+mj-lt"/>
              </a:rPr>
              <a:t>الخاصة. </a:t>
            </a:r>
            <a:r>
              <a:rPr lang="ar-SA" dirty="0">
                <a:solidFill>
                  <a:schemeClr val="bg1"/>
                </a:solidFill>
                <a:latin typeface="+mj-lt"/>
              </a:rPr>
              <a:t>وقد تم إعداد التقرير فقط للغرض المنصوص عليه و لا ينبغي الاعتماد </a:t>
            </a:r>
            <a:r>
              <a:rPr lang="ar-SA" dirty="0" smtClean="0">
                <a:solidFill>
                  <a:schemeClr val="bg1"/>
                </a:solidFill>
                <a:latin typeface="+mj-lt"/>
              </a:rPr>
              <a:t>عليه </a:t>
            </a:r>
            <a:r>
              <a:rPr lang="ar-SA" dirty="0">
                <a:solidFill>
                  <a:schemeClr val="bg1"/>
                </a:solidFill>
                <a:latin typeface="+mj-lt"/>
              </a:rPr>
              <a:t>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a:t>
            </a:r>
            <a:r>
              <a:rPr lang="ar-SA" dirty="0" smtClean="0">
                <a:solidFill>
                  <a:schemeClr val="bg1"/>
                </a:solidFill>
                <a:latin typeface="+mj-lt"/>
              </a:rPr>
              <a:t>فقط. </a:t>
            </a:r>
            <a:r>
              <a:rPr lang="ar-SA" dirty="0">
                <a:solidFill>
                  <a:schemeClr val="bg1"/>
                </a:solidFill>
                <a:latin typeface="+mj-lt"/>
              </a:rPr>
              <a:t>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smtClean="0">
                <a:solidFill>
                  <a:schemeClr val="bg1"/>
                </a:solidFill>
                <a:latin typeface="+mj-lt"/>
              </a:rPr>
              <a:t>ال</a:t>
            </a:r>
            <a:r>
              <a:rPr lang="ar-SA" dirty="0" smtClean="0">
                <a:solidFill>
                  <a:schemeClr val="bg1"/>
                </a:solidFill>
                <a:latin typeface="+mj-lt"/>
              </a:rPr>
              <a:t>مصادر </a:t>
            </a:r>
            <a:r>
              <a:rPr lang="ar-SA" dirty="0">
                <a:solidFill>
                  <a:schemeClr val="bg1"/>
                </a:solidFill>
                <a:latin typeface="+mj-lt"/>
              </a:rPr>
              <a:t>التي تعتقد الشركة بأنها موثوق بها، </a:t>
            </a:r>
            <a:r>
              <a:rPr lang="ar-SA" dirty="0" smtClean="0">
                <a:solidFill>
                  <a:schemeClr val="bg1"/>
                </a:solidFill>
                <a:latin typeface="+mj-lt"/>
              </a:rPr>
              <a:t>نحن </a:t>
            </a:r>
            <a:r>
              <a:rPr lang="ar-SA" dirty="0">
                <a:solidFill>
                  <a:schemeClr val="bg1"/>
                </a:solidFill>
                <a:latin typeface="+mj-lt"/>
              </a:rPr>
              <a:t>لم نقم بالتحقق منها بشكل مستقل سواء كانت دقيقة </a:t>
            </a:r>
            <a:r>
              <a:rPr lang="ar-SA" dirty="0" smtClean="0">
                <a:solidFill>
                  <a:schemeClr val="bg1"/>
                </a:solidFill>
                <a:latin typeface="+mj-lt"/>
              </a:rPr>
              <a:t>أوغير </a:t>
            </a:r>
            <a:r>
              <a:rPr lang="ar-SA" dirty="0">
                <a:solidFill>
                  <a:schemeClr val="bg1"/>
                </a:solidFill>
                <a:latin typeface="+mj-lt"/>
              </a:rPr>
              <a:t>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a:t>
            </a:r>
            <a:r>
              <a:rPr lang="ar-SA" sz="646" b="1" dirty="0" smtClean="0">
                <a:solidFill>
                  <a:schemeClr val="bg1"/>
                </a:solidFill>
                <a:cs typeface="Arial" pitchFamily="34" charset="0"/>
              </a:rPr>
              <a:t>الخليجية</a:t>
            </a:r>
            <a:endParaRPr lang="en-US" sz="646" b="1" dirty="0" smtClean="0">
              <a:solidFill>
                <a:schemeClr val="bg1"/>
              </a:solidFill>
              <a:cs typeface="Arial" pitchFamily="34" charset="0"/>
            </a:endParaRPr>
          </a:p>
          <a:p>
            <a:pPr algn="r">
              <a:buFont typeface="Arial" pitchFamily="34" charset="0"/>
              <a:buNone/>
              <a:defRPr/>
            </a:pPr>
            <a:r>
              <a:rPr lang="ar-KW" sz="646" b="1" dirty="0" smtClean="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1098"/>
            <a:ext cx="2430390" cy="898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0448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17294</TotalTime>
  <Words>1291</Words>
  <Application>Microsoft Office PowerPoint</Application>
  <PresentationFormat>On-screen Show (4:3)</PresentationFormat>
  <Paragraphs>80</Paragraphs>
  <Slides>7</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Links</vt:lpstr>
      </vt:variant>
      <vt:variant>
        <vt:i4>11</vt:i4>
      </vt:variant>
      <vt:variant>
        <vt:lpstr>Slide Titles</vt:lpstr>
      </vt:variant>
      <vt:variant>
        <vt:i4>7</vt:i4>
      </vt:variant>
    </vt:vector>
  </HeadingPairs>
  <TitlesOfParts>
    <vt:vector size="25" baseType="lpstr">
      <vt:lpstr>Arial</vt:lpstr>
      <vt:lpstr>Calibri</vt:lpstr>
      <vt:lpstr>Calibri Light</vt:lpstr>
      <vt:lpstr>Tahoma</vt:lpstr>
      <vt:lpstr>Times New Roman</vt:lpstr>
      <vt:lpstr>Wingdings</vt:lpstr>
      <vt:lpstr>Office Theme</vt:lpstr>
      <vt:lpstr>file:///\\nicfps\laid$\Researches%20&amp;%20Studies\Work%20Files\Periodic%20Reports\Boursa%20Kuwait\Weekly\2020\Master%20Model%20for%20weekly%20(wealth%20management)v.1%20-%20Copy.xlsx!Indcies%20!R2C2:R7C9</vt:lpstr>
      <vt:lpstr>file:///\\nicfps\laid$\Researches%20&amp;%20Studies\Work%20Files\Periodic%20Reports\Boursa%20Kuwait\Weekly\2020\Master%20Model%20for%20weekly%20(wealth%20management)v.1%20-%20Copy.xlsx!sector%20indices%20%20!%5bMaster%20Model%20for%20weekly%20(wealth%20management)v.1%20-%20Copy.xlsx%5dsector%20indices%20%20%20Chart%201</vt:lpstr>
      <vt:lpstr>file:///\\nicfps\laid$\Researches%20&amp;%20Studies\Work%20Files\Periodic%20Reports\Boursa%20Kuwait\Weekly\2020\Master%20Model%20for%20weekly%20(wealth%20management)v.1%20-%20Copy.xlsx!sector%20indices%20%20!%5bMaster%20Model%20for%20weekly%20(wealth%20management)v.1%20-%20Copy.xlsx%5dsector%20indices%20%20%20Chart%202</vt:lpstr>
      <vt:lpstr>file:///\\nicfps\laid$\Researches%20&amp;%20Studies\Work%20Files\Periodic%20Reports\Boursa%20Kuwait\Weekly\2020\Master%20Model%20for%20weekly%20(wealth%20management)v.1%20-%20Copy.xlsx!sector%20indices%20%20!R2C24:R17C28</vt:lpstr>
      <vt:lpstr>file:///\\nicfps\laid$\Researches%20&amp;%20Studies\Work%20Files\Periodic%20Reports\Boursa%20Kuwait\Weekly\2020\Master%20Model%20for%20weekly%20(wealth%20management)v.1%20-%20Copy.xlsx!Companies%20(P%20Market)!R3C2:R25C9</vt:lpstr>
      <vt:lpstr>file:///\\nicfps\laid$\Researches%20&amp;%20Studies\Work%20Files\Periodic%20Reports\Boursa%20Kuwait\Weekly\2020\Master%20Model%20for%20weekly%20(wealth%20management)v.1%20-%20Copy.xlsx!(P%20Market)%20chart!%5bMaster%20Model%20for%20weekly%20(wealth%20management)v.1%20-%20Copy.xlsx%5d(P%20Market)%20chart%20Chart%202</vt:lpstr>
      <vt:lpstr>file:///\\nicfps\laid$\Researches%20&amp;%20Studies\Work%20Files\Periodic%20Reports\Boursa%20Kuwait\Weekly\2020\Master%20Model%20for%20weekly%20(wealth%20management)v.1%20-%20Copy.xlsx!companies%20(Main%20Market&amp;%20chart)!R3C22:R15C29</vt:lpstr>
      <vt:lpstr>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vt:lpstr>
      <vt:lpstr>file:///\\nicfps\laid$\Researches%20&amp;%20Studies\Work%20Files\Periodic%20Reports\Boursa%20Kuwait\Weekly\2020\Master%20Model%20for%20weekly%20(wealth%20management)v.1%20-%20Copy.xlsx!companies%20(Main%20Market&amp;%20chart)!R3C12:R15C19</vt:lpstr>
      <vt:lpstr>file:///\\nicfps\laid$\Researches%20&amp;%20Studies\Work%20Files\Periodic%20Reports\Boursa%20Kuwait\Weekly\2020\Master%20Model%20for%20weekly%20(wealth%20management)v.1%20-%20Copy.xlsx!companies%20(Main%20Market&amp;%20chart)!R3C2:R15C9</vt:lpstr>
      <vt:lpstr>file:///\\nicfps\laid$\Researches%20&amp;%20Studies\Work%20Files\Periodic%20Reports\Boursa%20Kuwait\Weekly\2020\Master%20Model%20for%20weekly%20(wealth%20management)v.1%20-%20Copy.xlsx!companies%20(Main%20Market&amp;%20chart)!R3C32:R15C39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3559</cp:revision>
  <cp:lastPrinted>2019-01-10T11:21:43Z</cp:lastPrinted>
  <dcterms:created xsi:type="dcterms:W3CDTF">2015-01-14T07:25:06Z</dcterms:created>
  <dcterms:modified xsi:type="dcterms:W3CDTF">2020-11-05T12:22:53Z</dcterms:modified>
</cp:coreProperties>
</file>